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jpe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83" r:id="rId2"/>
    <p:sldId id="284" r:id="rId3"/>
    <p:sldId id="276" r:id="rId4"/>
    <p:sldId id="258" r:id="rId5"/>
    <p:sldId id="256" r:id="rId6"/>
    <p:sldId id="259" r:id="rId7"/>
    <p:sldId id="260" r:id="rId8"/>
    <p:sldId id="262" r:id="rId9"/>
    <p:sldId id="261" r:id="rId10"/>
    <p:sldId id="272" r:id="rId11"/>
    <p:sldId id="271" r:id="rId12"/>
    <p:sldId id="277" r:id="rId13"/>
    <p:sldId id="278" r:id="rId14"/>
    <p:sldId id="279" r:id="rId15"/>
    <p:sldId id="280" r:id="rId16"/>
    <p:sldId id="263" r:id="rId17"/>
    <p:sldId id="264" r:id="rId18"/>
    <p:sldId id="265" r:id="rId19"/>
    <p:sldId id="274" r:id="rId20"/>
    <p:sldId id="270" r:id="rId21"/>
    <p:sldId id="281" r:id="rId22"/>
    <p:sldId id="273" r:id="rId23"/>
    <p:sldId id="267" r:id="rId24"/>
    <p:sldId id="268" r:id="rId25"/>
    <p:sldId id="269" r:id="rId26"/>
    <p:sldId id="266" r:id="rId27"/>
    <p:sldId id="275" r:id="rId28"/>
    <p:sldId id="282" r:id="rId29"/>
  </p:sldIdLst>
  <p:sldSz cx="9753600" cy="7467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3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80" autoAdjust="0"/>
    <p:restoredTop sz="84254" autoAdjust="0"/>
  </p:normalViewPr>
  <p:slideViewPr>
    <p:cSldViewPr>
      <p:cViewPr varScale="1">
        <p:scale>
          <a:sx n="38" d="100"/>
          <a:sy n="38" d="100"/>
        </p:scale>
        <p:origin x="-86" y="-86"/>
      </p:cViewPr>
      <p:guideLst>
        <p:guide orient="horz" pos="2352"/>
        <p:guide pos="307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93283-4F32-4653-AB74-213ADF36EEC5}" type="datetimeFigureOut">
              <a:rPr lang="en-US" smtClean="0"/>
              <a:t>10/18/2025</a:t>
            </a:fld>
            <a:endParaRPr lang="en-US"/>
          </a:p>
        </p:txBody>
      </p:sp>
      <p:sp>
        <p:nvSpPr>
          <p:cNvPr id="4" name="Slide Image Placeholder 3"/>
          <p:cNvSpPr>
            <a:spLocks noGrp="1" noRot="1" noChangeAspect="1"/>
          </p:cNvSpPr>
          <p:nvPr>
            <p:ph type="sldImg" idx="2"/>
          </p:nvPr>
        </p:nvSpPr>
        <p:spPr>
          <a:xfrm>
            <a:off x="1189038" y="685800"/>
            <a:ext cx="4479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1C191-02FF-4FB8-A67D-590265C886EE}" type="slidenum">
              <a:rPr lang="en-US" smtClean="0"/>
              <a:t>‹#›</a:t>
            </a:fld>
            <a:endParaRPr lang="en-US"/>
          </a:p>
        </p:txBody>
      </p:sp>
    </p:spTree>
    <p:extLst>
      <p:ext uri="{BB962C8B-B14F-4D97-AF65-F5344CB8AC3E}">
        <p14:creationId xmlns:p14="http://schemas.microsoft.com/office/powerpoint/2010/main" val="156631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1C191-02FF-4FB8-A67D-590265C886EE}" type="slidenum">
              <a:rPr lang="en-US" smtClean="0"/>
              <a:t>6</a:t>
            </a:fld>
            <a:endParaRPr lang="en-US"/>
          </a:p>
        </p:txBody>
      </p:sp>
    </p:spTree>
    <p:extLst>
      <p:ext uri="{BB962C8B-B14F-4D97-AF65-F5344CB8AC3E}">
        <p14:creationId xmlns:p14="http://schemas.microsoft.com/office/powerpoint/2010/main" val="260903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685800"/>
            <a:ext cx="4479925"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7E59288-7A30-4C9A-9E82-E6243EF08585}" type="slidenum">
              <a:rPr lang="en-IN" smtClean="0"/>
              <a:t>10</a:t>
            </a:fld>
            <a:endParaRPr lang="en-IN"/>
          </a:p>
        </p:txBody>
      </p:sp>
    </p:spTree>
    <p:extLst>
      <p:ext uri="{BB962C8B-B14F-4D97-AF65-F5344CB8AC3E}">
        <p14:creationId xmlns:p14="http://schemas.microsoft.com/office/powerpoint/2010/main" val="394750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1C191-02FF-4FB8-A67D-590265C886EE}" type="slidenum">
              <a:rPr lang="en-US" smtClean="0"/>
              <a:t>16</a:t>
            </a:fld>
            <a:endParaRPr lang="en-US"/>
          </a:p>
        </p:txBody>
      </p:sp>
    </p:spTree>
    <p:extLst>
      <p:ext uri="{BB962C8B-B14F-4D97-AF65-F5344CB8AC3E}">
        <p14:creationId xmlns:p14="http://schemas.microsoft.com/office/powerpoint/2010/main" val="418651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9219"/>
            <a:ext cx="9753600" cy="747682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05654" y="2618270"/>
            <a:ext cx="6213549" cy="1792640"/>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05654" y="4410909"/>
            <a:ext cx="6213549" cy="1194401"/>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9" y="663787"/>
            <a:ext cx="6877335" cy="3706142"/>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41869" y="4867769"/>
            <a:ext cx="6877335" cy="171060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5067" y="663786"/>
            <a:ext cx="6475307" cy="3291276"/>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92911" y="3955062"/>
            <a:ext cx="5779619" cy="414867"/>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41869" y="4867769"/>
            <a:ext cx="6877335" cy="1710603"/>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33496" y="860634"/>
            <a:ext cx="487680" cy="63675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114408" y="3143139"/>
            <a:ext cx="487680" cy="63675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41869" y="2103720"/>
            <a:ext cx="6877335" cy="2826168"/>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41869" y="4929888"/>
            <a:ext cx="6877335" cy="164848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45067" y="663786"/>
            <a:ext cx="6475307" cy="3291276"/>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41865" y="4369929"/>
            <a:ext cx="6877336" cy="559959"/>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41869" y="4929888"/>
            <a:ext cx="6877335" cy="164848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33496" y="860634"/>
            <a:ext cx="487680" cy="63675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114408" y="3143139"/>
            <a:ext cx="487680" cy="63675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48640" y="663786"/>
            <a:ext cx="6870562" cy="3291276"/>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41865" y="4369929"/>
            <a:ext cx="6877336" cy="559959"/>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41869" y="4929888"/>
            <a:ext cx="6877335" cy="164848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4139" y="663787"/>
            <a:ext cx="1043795" cy="571824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41868" y="663786"/>
            <a:ext cx="5648120" cy="57182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69" y="2940946"/>
            <a:ext cx="6877335" cy="198894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41869" y="4929888"/>
            <a:ext cx="6877335" cy="93688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1868" y="2352641"/>
            <a:ext cx="3347228" cy="4225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1975" y="2352643"/>
            <a:ext cx="3347228" cy="4225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0597" y="2353071"/>
            <a:ext cx="3348499" cy="62748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597" y="2980557"/>
            <a:ext cx="3348499" cy="35978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70707" y="2353071"/>
            <a:ext cx="3348495" cy="62748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70707" y="2980557"/>
            <a:ext cx="3348494" cy="35978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1868" y="663787"/>
            <a:ext cx="6877335" cy="143820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8" y="1631813"/>
            <a:ext cx="3083622" cy="139210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08369" y="560697"/>
            <a:ext cx="3610833" cy="60176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8" y="3023920"/>
            <a:ext cx="3083622" cy="2814178"/>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7" y="5227320"/>
            <a:ext cx="6877334" cy="61711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868" y="663786"/>
            <a:ext cx="6877335" cy="418756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41867" y="5844435"/>
            <a:ext cx="6877334" cy="73393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9219"/>
            <a:ext cx="9753600" cy="747682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41868" y="663787"/>
            <a:ext cx="6877335" cy="143820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41868" y="2352643"/>
            <a:ext cx="6877335" cy="42257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4107" y="6578373"/>
            <a:ext cx="729551" cy="39758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10/18/2025</a:t>
            </a:fld>
            <a:endParaRPr lang="en-US" dirty="0"/>
          </a:p>
        </p:txBody>
      </p:sp>
      <p:sp>
        <p:nvSpPr>
          <p:cNvPr id="5" name="Footer Placeholder 4"/>
          <p:cNvSpPr>
            <a:spLocks noGrp="1"/>
          </p:cNvSpPr>
          <p:nvPr>
            <p:ph type="ftr" sz="quarter" idx="3"/>
          </p:nvPr>
        </p:nvSpPr>
        <p:spPr>
          <a:xfrm>
            <a:off x="541867" y="6578373"/>
            <a:ext cx="5038090" cy="39758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72531" y="6578373"/>
            <a:ext cx="546671" cy="397581"/>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xml" /><Relationship Id="rId1" Type="http://schemas.openxmlformats.org/officeDocument/2006/relationships/slideLayout" Target="../slideLayouts/slideLayout8.xml" /><Relationship Id="rId5" Type="http://schemas.openxmlformats.org/officeDocument/2006/relationships/image" Target="../media/image15.png" /><Relationship Id="rId4" Type="http://schemas.openxmlformats.org/officeDocument/2006/relationships/image" Target="../media/image14.png" /></Relationships>
</file>

<file path=ppt/slides/_rels/slide1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1.xml" /><Relationship Id="rId4" Type="http://schemas.openxmlformats.org/officeDocument/2006/relationships/image" Target="../media/image26.jpeg" /></Relationships>
</file>

<file path=ppt/slides/_rels/slide1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1.xml" /><Relationship Id="rId5" Type="http://schemas.microsoft.com/office/2007/relationships/hdphoto" Target="../media/hdphoto1.wdp" /><Relationship Id="rId4" Type="http://schemas.openxmlformats.org/officeDocument/2006/relationships/image" Target="../media/image31.png" /></Relationships>
</file>

<file path=ppt/slides/_rels/slide21.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1.xml" /><Relationship Id="rId4" Type="http://schemas.openxmlformats.org/officeDocument/2006/relationships/image" Target="../media/image34.jpe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jpeg"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2.tmp" /><Relationship Id="rId2" Type="http://schemas.openxmlformats.org/officeDocument/2006/relationships/image" Target="../media/image1.jpeg" /><Relationship Id="rId1" Type="http://schemas.openxmlformats.org/officeDocument/2006/relationships/slideLayout" Target="../slideLayouts/slideLayout1.xml" /><Relationship Id="rId5" Type="http://schemas.openxmlformats.org/officeDocument/2006/relationships/image" Target="../media/image4.jpeg" /><Relationship Id="rId4" Type="http://schemas.openxmlformats.org/officeDocument/2006/relationships/image" Target="../media/image3.jpeg"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9.jpeg" /><Relationship Id="rId4" Type="http://schemas.openxmlformats.org/officeDocument/2006/relationships/image" Target="../media/image8.jpeg"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E281-8266-F3E2-11C1-069916BDDBA2}"/>
              </a:ext>
            </a:extLst>
          </p:cNvPr>
          <p:cNvSpPr>
            <a:spLocks noGrp="1"/>
          </p:cNvSpPr>
          <p:nvPr>
            <p:ph type="title"/>
          </p:nvPr>
        </p:nvSpPr>
        <p:spPr>
          <a:xfrm>
            <a:off x="1241954" y="2352643"/>
            <a:ext cx="6877335" cy="3579601"/>
          </a:xfrm>
        </p:spPr>
        <p:txBody>
          <a:bodyPr>
            <a:noAutofit/>
          </a:bodyPr>
          <a:lstStyle/>
          <a:p>
            <a:r>
              <a:rPr lang="en-IN" sz="4800" dirty="0"/>
              <a:t>Topic – Free Consent and Void Agreement </a:t>
            </a:r>
            <a:endParaRPr lang="en-US" sz="4800" dirty="0"/>
          </a:p>
        </p:txBody>
      </p:sp>
    </p:spTree>
    <p:extLst>
      <p:ext uri="{BB962C8B-B14F-4D97-AF65-F5344CB8AC3E}">
        <p14:creationId xmlns:p14="http://schemas.microsoft.com/office/powerpoint/2010/main" val="387797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715D0-8149-CDB8-6637-3EBDE4F89648}"/>
              </a:ext>
            </a:extLst>
          </p:cNvPr>
          <p:cNvSpPr>
            <a:spLocks noGrp="1"/>
          </p:cNvSpPr>
          <p:nvPr>
            <p:ph type="title"/>
          </p:nvPr>
        </p:nvSpPr>
        <p:spPr>
          <a:xfrm>
            <a:off x="4399883" y="406984"/>
            <a:ext cx="3061622" cy="626511"/>
          </a:xfrm>
        </p:spPr>
        <p:txBody>
          <a:bodyPr>
            <a:normAutofit fontScale="90000"/>
          </a:bodyPr>
          <a:lstStyle/>
          <a:p>
            <a:r>
              <a:rPr lang="en-US" b="1" dirty="0">
                <a:latin typeface="Bahnschrift" panose="020B0502040204020203" pitchFamily="34" charset="0"/>
              </a:rPr>
              <a:t>                                  </a:t>
            </a:r>
            <a:r>
              <a:rPr lang="en-US" sz="3600" b="1" u="sng" dirty="0">
                <a:solidFill>
                  <a:srgbClr val="FF0000"/>
                </a:solidFill>
                <a:latin typeface="Eras Bold ITC" panose="020B0907030504020204" pitchFamily="34" charset="0"/>
              </a:rPr>
              <a:t>FRAUD</a:t>
            </a:r>
            <a:r>
              <a:rPr lang="en-US" sz="3600" b="1" dirty="0">
                <a:solidFill>
                  <a:srgbClr val="FF0000"/>
                </a:solidFill>
                <a:latin typeface="Arial Black" panose="020B0A04020102020204" pitchFamily="34" charset="0"/>
              </a:rPr>
              <a:t> </a:t>
            </a:r>
            <a:br>
              <a:rPr lang="en-US" sz="3600" b="1" dirty="0"/>
            </a:br>
            <a:endParaRPr lang="en-IN" sz="3600" b="1" dirty="0"/>
          </a:p>
        </p:txBody>
      </p:sp>
      <p:sp>
        <p:nvSpPr>
          <p:cNvPr id="7" name="Content Placeholder 6">
            <a:extLst>
              <a:ext uri="{FF2B5EF4-FFF2-40B4-BE49-F238E27FC236}">
                <a16:creationId xmlns:a16="http://schemas.microsoft.com/office/drawing/2014/main" id="{EC0E8B20-3F11-E67D-F303-51BA40CAA2A3}"/>
              </a:ext>
            </a:extLst>
          </p:cNvPr>
          <p:cNvSpPr>
            <a:spLocks noGrp="1"/>
          </p:cNvSpPr>
          <p:nvPr>
            <p:ph idx="1"/>
          </p:nvPr>
        </p:nvSpPr>
        <p:spPr>
          <a:xfrm>
            <a:off x="3710803" y="1516785"/>
            <a:ext cx="6042798" cy="5092499"/>
          </a:xfrm>
        </p:spPr>
        <p:txBody>
          <a:bodyPr>
            <a:normAutofit fontScale="25000" lnSpcReduction="20000"/>
          </a:bodyPr>
          <a:lstStyle/>
          <a:p>
            <a:r>
              <a:rPr lang="en-US" sz="9600" b="1" dirty="0"/>
              <a:t>A</a:t>
            </a:r>
            <a:r>
              <a:rPr lang="en-US" sz="9600" b="1" dirty="0">
                <a:latin typeface="Times New Roman" panose="02020603050405020304" pitchFamily="18" charset="0"/>
                <a:cs typeface="Times New Roman" panose="02020603050405020304" pitchFamily="18" charset="0"/>
              </a:rPr>
              <a:t>CCORDING</a:t>
            </a:r>
            <a:r>
              <a:rPr lang="en-US" sz="9600" b="1" dirty="0"/>
              <a:t> TO </a:t>
            </a:r>
            <a:r>
              <a:rPr lang="en-US" sz="9600" b="1" dirty="0">
                <a:solidFill>
                  <a:srgbClr val="C00000"/>
                </a:solidFill>
                <a:latin typeface="Arial Black" panose="020B0A04020102020204" pitchFamily="34" charset="0"/>
              </a:rPr>
              <a:t>SEC-17 OF INDIAN CONTRACT ACT </a:t>
            </a:r>
            <a:r>
              <a:rPr lang="en-US" sz="9600" b="1" dirty="0">
                <a:solidFill>
                  <a:srgbClr val="FF0000"/>
                </a:solidFill>
                <a:latin typeface="Arial Black" panose="020B0A04020102020204" pitchFamily="34" charset="0"/>
                <a:cs typeface="Times New Roman" panose="02020603050405020304" pitchFamily="18" charset="0"/>
              </a:rPr>
              <a:t>FRAUD</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a:latin typeface="Times New Roman" panose="02020603050405020304" pitchFamily="18" charset="0"/>
                <a:cs typeface="Times New Roman" panose="02020603050405020304" pitchFamily="18" charset="0"/>
              </a:rPr>
              <a:t>Is a situation when a party involved in a contract ‘Intentionally’ tries to deceive or cheat the other party Or violates the essentials of a valid contract &amp; it leads to </a:t>
            </a:r>
            <a:r>
              <a:rPr lang="en-US" sz="9600" b="1" i="1" dirty="0">
                <a:latin typeface="Times New Roman" panose="02020603050405020304" pitchFamily="18" charset="0"/>
                <a:cs typeface="Times New Roman" panose="02020603050405020304" pitchFamily="18" charset="0"/>
              </a:rPr>
              <a:t>VOIDABLE CONTRACT</a:t>
            </a:r>
          </a:p>
          <a:p>
            <a:r>
              <a:rPr lang="en-US" sz="9600" b="1" u="sng" dirty="0">
                <a:solidFill>
                  <a:srgbClr val="002060"/>
                </a:solidFill>
                <a:latin typeface="Times New Roman" panose="02020603050405020304" pitchFamily="18" charset="0"/>
                <a:cs typeface="Times New Roman" panose="02020603050405020304" pitchFamily="18" charset="0"/>
              </a:rPr>
              <a:t>The following are considered as fraud  </a:t>
            </a:r>
          </a:p>
          <a:p>
            <a:r>
              <a:rPr lang="en-US" sz="9600" b="1" dirty="0">
                <a:latin typeface="Times New Roman" panose="02020603050405020304" pitchFamily="18" charset="0"/>
                <a:cs typeface="Times New Roman" panose="02020603050405020304" pitchFamily="18" charset="0"/>
              </a:rPr>
              <a:t>giving false statements</a:t>
            </a:r>
          </a:p>
          <a:p>
            <a:r>
              <a:rPr lang="en-US" sz="9600" b="1" dirty="0">
                <a:latin typeface="Times New Roman" panose="02020603050405020304" pitchFamily="18" charset="0"/>
                <a:cs typeface="Times New Roman" panose="02020603050405020304" pitchFamily="18" charset="0"/>
              </a:rPr>
              <a:t>Intent to deceive other party </a:t>
            </a:r>
          </a:p>
          <a:p>
            <a:r>
              <a:rPr lang="en-US" sz="9600" b="1" dirty="0">
                <a:latin typeface="Times New Roman" panose="02020603050405020304" pitchFamily="18" charset="0"/>
                <a:cs typeface="Times New Roman" panose="02020603050405020304" pitchFamily="18" charset="0"/>
              </a:rPr>
              <a:t>Promises without intentions to perform it</a:t>
            </a:r>
          </a:p>
          <a:p>
            <a:r>
              <a:rPr lang="en-US" sz="9600" b="1" dirty="0">
                <a:latin typeface="Times New Roman" panose="02020603050405020304" pitchFamily="18" charset="0"/>
                <a:cs typeface="Times New Roman" panose="02020603050405020304" pitchFamily="18" charset="0"/>
              </a:rPr>
              <a:t>hiding actual fact</a:t>
            </a:r>
          </a:p>
          <a:p>
            <a:r>
              <a:rPr lang="en-US" sz="9600" b="1" dirty="0">
                <a:latin typeface="Times New Roman" panose="02020603050405020304" pitchFamily="18" charset="0"/>
                <a:cs typeface="Times New Roman" panose="02020603050405020304" pitchFamily="18" charset="0"/>
              </a:rPr>
              <a:t>Performing Any act that is ommited by law itself or declares to be fraudlent</a:t>
            </a:r>
          </a:p>
          <a:p>
            <a:endParaRPr lang="en-US" sz="7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a:p>
            <a:endParaRPr lang="en-IN" b="1" dirty="0"/>
          </a:p>
        </p:txBody>
      </p:sp>
      <p:pic>
        <p:nvPicPr>
          <p:cNvPr id="26" name="Picture 25">
            <a:extLst>
              <a:ext uri="{FF2B5EF4-FFF2-40B4-BE49-F238E27FC236}">
                <a16:creationId xmlns:a16="http://schemas.microsoft.com/office/drawing/2014/main" id="{93FA7CE3-57A9-FB2E-4476-23C152F9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93" y="3915993"/>
            <a:ext cx="1516241" cy="1947685"/>
          </a:xfrm>
          <a:prstGeom prst="ellipse">
            <a:avLst/>
          </a:prstGeom>
          <a:ln>
            <a:noFill/>
          </a:ln>
          <a:effectLst>
            <a:softEdge rad="112500"/>
          </a:effectLst>
        </p:spPr>
      </p:pic>
      <p:pic>
        <p:nvPicPr>
          <p:cNvPr id="30" name="Picture 29">
            <a:extLst>
              <a:ext uri="{FF2B5EF4-FFF2-40B4-BE49-F238E27FC236}">
                <a16:creationId xmlns:a16="http://schemas.microsoft.com/office/drawing/2014/main" id="{A1438D23-3A48-6D85-73FC-A0CF29028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4" y="409394"/>
            <a:ext cx="3935806" cy="3151103"/>
          </a:xfrm>
          <a:prstGeom prst="rect">
            <a:avLst/>
          </a:prstGeom>
          <a:ln>
            <a:noFill/>
          </a:ln>
          <a:effectLst>
            <a:softEdge rad="112500"/>
          </a:effectLst>
        </p:spPr>
      </p:pic>
      <p:pic>
        <p:nvPicPr>
          <p:cNvPr id="32" name="Picture 31">
            <a:extLst>
              <a:ext uri="{FF2B5EF4-FFF2-40B4-BE49-F238E27FC236}">
                <a16:creationId xmlns:a16="http://schemas.microsoft.com/office/drawing/2014/main" id="{FD88CE66-0EE8-F2FE-D45B-57D32AFFB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60497"/>
            <a:ext cx="3860805" cy="3171681"/>
          </a:xfrm>
          <a:prstGeom prst="rect">
            <a:avLst/>
          </a:prstGeom>
          <a:ln>
            <a:noFill/>
          </a:ln>
          <a:effectLst>
            <a:softEdge rad="112500"/>
          </a:effectLst>
        </p:spPr>
      </p:pic>
    </p:spTree>
    <p:extLst>
      <p:ext uri="{BB962C8B-B14F-4D97-AF65-F5344CB8AC3E}">
        <p14:creationId xmlns:p14="http://schemas.microsoft.com/office/powerpoint/2010/main" val="3402153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7D49-794F-AF16-6DB7-347D59CA09D4}"/>
              </a:ext>
            </a:extLst>
          </p:cNvPr>
          <p:cNvSpPr>
            <a:spLocks noGrp="1"/>
          </p:cNvSpPr>
          <p:nvPr>
            <p:ph type="title"/>
          </p:nvPr>
        </p:nvSpPr>
        <p:spPr/>
        <p:txBody>
          <a:bodyPr/>
          <a:lstStyle/>
          <a:p>
            <a:r>
              <a:rPr lang="en-IN" dirty="0"/>
              <a:t>Misrepresentation</a:t>
            </a:r>
          </a:p>
        </p:txBody>
      </p:sp>
      <p:sp>
        <p:nvSpPr>
          <p:cNvPr id="3" name="Content Placeholder 2">
            <a:extLst>
              <a:ext uri="{FF2B5EF4-FFF2-40B4-BE49-F238E27FC236}">
                <a16:creationId xmlns:a16="http://schemas.microsoft.com/office/drawing/2014/main" id="{D7024924-2443-239D-5F15-61EA12D4D87F}"/>
              </a:ext>
            </a:extLst>
          </p:cNvPr>
          <p:cNvSpPr>
            <a:spLocks noGrp="1"/>
          </p:cNvSpPr>
          <p:nvPr>
            <p:ph idx="1"/>
          </p:nvPr>
        </p:nvSpPr>
        <p:spPr>
          <a:xfrm>
            <a:off x="541868" y="1988298"/>
            <a:ext cx="6433473" cy="4590076"/>
          </a:xfrm>
        </p:spPr>
        <p:txBody>
          <a:bodyPr/>
          <a:lstStyle/>
          <a:p>
            <a:r>
              <a:rPr lang="en-US" b="1" dirty="0"/>
              <a:t>Meaning of Misrepresentation: Misrepresentation means giving false information or a wrong statement of fact by one person to another to make them enter into a contract.</a:t>
            </a:r>
          </a:p>
          <a:p>
            <a:r>
              <a:rPr lang="en-US" b="1" dirty="0"/>
              <a:t>If consent is obtained by misrepresentation, the contract becomes voidable at the option of the party whose consent was obtained wrongly.</a:t>
            </a:r>
          </a:p>
          <a:p>
            <a:r>
              <a:rPr lang="en-US" b="1" dirty="0"/>
              <a:t>Example 1:A seller tells a buyer that a car is new, but in reality, it is second-hand.→ This is misrepresentation because the buyer was misled by a false statement.</a:t>
            </a:r>
          </a:p>
          <a:p>
            <a:r>
              <a:rPr lang="en-US" b="1" dirty="0"/>
              <a:t>Example 2:A person says his company has government approval when it doesn’t.→ This is also misrepresentation.</a:t>
            </a:r>
            <a:endParaRPr lang="en-IN" b="1" dirty="0"/>
          </a:p>
        </p:txBody>
      </p:sp>
      <p:pic>
        <p:nvPicPr>
          <p:cNvPr id="5" name="Picture 4">
            <a:extLst>
              <a:ext uri="{FF2B5EF4-FFF2-40B4-BE49-F238E27FC236}">
                <a16:creationId xmlns:a16="http://schemas.microsoft.com/office/drawing/2014/main" id="{7858D726-0221-3619-7B69-7118516C650E}"/>
              </a:ext>
            </a:extLst>
          </p:cNvPr>
          <p:cNvPicPr>
            <a:picLocks noChangeAspect="1"/>
          </p:cNvPicPr>
          <p:nvPr/>
        </p:nvPicPr>
        <p:blipFill>
          <a:blip r:embed="rId2"/>
          <a:stretch>
            <a:fillRect/>
          </a:stretch>
        </p:blipFill>
        <p:spPr>
          <a:xfrm>
            <a:off x="7244367" y="412527"/>
            <a:ext cx="2509233" cy="2917870"/>
          </a:xfrm>
          <a:prstGeom prst="rect">
            <a:avLst/>
          </a:prstGeom>
        </p:spPr>
      </p:pic>
      <p:pic>
        <p:nvPicPr>
          <p:cNvPr id="7" name="Picture 6">
            <a:extLst>
              <a:ext uri="{FF2B5EF4-FFF2-40B4-BE49-F238E27FC236}">
                <a16:creationId xmlns:a16="http://schemas.microsoft.com/office/drawing/2014/main" id="{AB0FB806-2178-43C7-F4AA-1F2AA265C71B}"/>
              </a:ext>
            </a:extLst>
          </p:cNvPr>
          <p:cNvPicPr>
            <a:picLocks noChangeAspect="1"/>
          </p:cNvPicPr>
          <p:nvPr/>
        </p:nvPicPr>
        <p:blipFill>
          <a:blip r:embed="rId3"/>
          <a:stretch>
            <a:fillRect/>
          </a:stretch>
        </p:blipFill>
        <p:spPr>
          <a:xfrm>
            <a:off x="6975341" y="3933703"/>
            <a:ext cx="2778259" cy="3332101"/>
          </a:xfrm>
          <a:prstGeom prst="rect">
            <a:avLst/>
          </a:prstGeom>
        </p:spPr>
      </p:pic>
    </p:spTree>
    <p:extLst>
      <p:ext uri="{BB962C8B-B14F-4D97-AF65-F5344CB8AC3E}">
        <p14:creationId xmlns:p14="http://schemas.microsoft.com/office/powerpoint/2010/main" val="27239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969A6D-4FA1-D8D4-EACD-67B7964CD18E}"/>
              </a:ext>
            </a:extLst>
          </p:cNvPr>
          <p:cNvSpPr>
            <a:spLocks noGrp="1"/>
          </p:cNvSpPr>
          <p:nvPr>
            <p:ph type="subTitle" idx="1"/>
          </p:nvPr>
        </p:nvSpPr>
        <p:spPr>
          <a:xfrm>
            <a:off x="4438651" y="3157596"/>
            <a:ext cx="3467099" cy="2447713"/>
          </a:xfrm>
        </p:spPr>
        <p:txBody>
          <a:bodyPr>
            <a:normAutofit/>
          </a:bodyPr>
          <a:lstStyle/>
          <a:p>
            <a:r>
              <a:rPr lang="en-US" sz="4400" dirty="0">
                <a:solidFill>
                  <a:schemeClr val="tx1"/>
                </a:solidFill>
              </a:rPr>
              <a:t>Mistake</a:t>
            </a:r>
            <a:r>
              <a:rPr lang="en-US" sz="3200" dirty="0">
                <a:solidFill>
                  <a:schemeClr val="tx1"/>
                </a:solidFill>
              </a:rPr>
              <a:t> </a:t>
            </a:r>
          </a:p>
          <a:p>
            <a:r>
              <a:rPr lang="en-US" dirty="0"/>
              <a:t>Business law </a:t>
            </a:r>
          </a:p>
        </p:txBody>
      </p:sp>
      <p:pic>
        <p:nvPicPr>
          <p:cNvPr id="5" name="Picture 4">
            <a:extLst>
              <a:ext uri="{FF2B5EF4-FFF2-40B4-BE49-F238E27FC236}">
                <a16:creationId xmlns:a16="http://schemas.microsoft.com/office/drawing/2014/main" id="{04101FC7-0175-22BC-0207-3CB390615092}"/>
              </a:ext>
            </a:extLst>
          </p:cNvPr>
          <p:cNvPicPr>
            <a:picLocks noChangeAspect="1"/>
          </p:cNvPicPr>
          <p:nvPr/>
        </p:nvPicPr>
        <p:blipFill>
          <a:blip r:embed="rId2"/>
          <a:stretch>
            <a:fillRect/>
          </a:stretch>
        </p:blipFill>
        <p:spPr>
          <a:xfrm>
            <a:off x="733425" y="1286087"/>
            <a:ext cx="3467100" cy="2447713"/>
          </a:xfrm>
          <a:prstGeom prst="rect">
            <a:avLst/>
          </a:prstGeom>
        </p:spPr>
      </p:pic>
    </p:spTree>
    <p:extLst>
      <p:ext uri="{BB962C8B-B14F-4D97-AF65-F5344CB8AC3E}">
        <p14:creationId xmlns:p14="http://schemas.microsoft.com/office/powerpoint/2010/main" val="22191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D32-BB61-9A1E-585B-579AE61EB830}"/>
              </a:ext>
            </a:extLst>
          </p:cNvPr>
          <p:cNvSpPr>
            <a:spLocks noGrp="1"/>
          </p:cNvSpPr>
          <p:nvPr>
            <p:ph type="title"/>
          </p:nvPr>
        </p:nvSpPr>
        <p:spPr/>
        <p:txBody>
          <a:bodyPr/>
          <a:lstStyle/>
          <a:p>
            <a:r>
              <a:rPr lang="en-US" dirty="0">
                <a:solidFill>
                  <a:schemeClr val="tx1"/>
                </a:solidFill>
              </a:rPr>
              <a:t>Mistake</a:t>
            </a:r>
          </a:p>
        </p:txBody>
      </p:sp>
      <p:sp>
        <p:nvSpPr>
          <p:cNvPr id="3" name="Content Placeholder 2">
            <a:extLst>
              <a:ext uri="{FF2B5EF4-FFF2-40B4-BE49-F238E27FC236}">
                <a16:creationId xmlns:a16="http://schemas.microsoft.com/office/drawing/2014/main" id="{8C54EEDD-EFD1-4E70-521B-3EF7D38886F6}"/>
              </a:ext>
            </a:extLst>
          </p:cNvPr>
          <p:cNvSpPr>
            <a:spLocks noGrp="1"/>
          </p:cNvSpPr>
          <p:nvPr>
            <p:ph idx="1"/>
          </p:nvPr>
        </p:nvSpPr>
        <p:spPr>
          <a:xfrm>
            <a:off x="4781250" y="1601126"/>
            <a:ext cx="2947500" cy="4265348"/>
          </a:xfrm>
        </p:spPr>
        <p:txBody>
          <a:bodyPr anchor="t"/>
          <a:lstStyle/>
          <a:p>
            <a:pPr algn="r"/>
            <a:r>
              <a:rPr lang="en-US" b="1" dirty="0"/>
              <a:t>Mistake is basically Misconception of something.
Mistake may be defined as an erroneous belief concerning something.
For Eg.: Mr. Raju mentiones matter ‘A’ but Mr. Shaju mistakes it as matter ‘B’</a:t>
            </a:r>
          </a:p>
          <a:p>
            <a:pPr marL="0" indent="0">
              <a:buNone/>
            </a:pPr>
            <a:endParaRPr lang="en-US" b="1" dirty="0"/>
          </a:p>
        </p:txBody>
      </p:sp>
      <p:pic>
        <p:nvPicPr>
          <p:cNvPr id="6" name="Picture 5">
            <a:extLst>
              <a:ext uri="{FF2B5EF4-FFF2-40B4-BE49-F238E27FC236}">
                <a16:creationId xmlns:a16="http://schemas.microsoft.com/office/drawing/2014/main" id="{6459A4C8-F3A8-7723-D059-CEE5E40FF799}"/>
              </a:ext>
            </a:extLst>
          </p:cNvPr>
          <p:cNvPicPr>
            <a:picLocks noChangeAspect="1"/>
          </p:cNvPicPr>
          <p:nvPr/>
        </p:nvPicPr>
        <p:blipFill>
          <a:blip r:embed="rId2"/>
          <a:stretch>
            <a:fillRect/>
          </a:stretch>
        </p:blipFill>
        <p:spPr>
          <a:xfrm>
            <a:off x="414158" y="1398879"/>
            <a:ext cx="3840480" cy="4812453"/>
          </a:xfrm>
          <a:prstGeom prst="rect">
            <a:avLst/>
          </a:prstGeom>
        </p:spPr>
      </p:pic>
    </p:spTree>
    <p:extLst>
      <p:ext uri="{BB962C8B-B14F-4D97-AF65-F5344CB8AC3E}">
        <p14:creationId xmlns:p14="http://schemas.microsoft.com/office/powerpoint/2010/main" val="19867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0A9B-2667-56DC-9876-69E85F207613}"/>
              </a:ext>
            </a:extLst>
          </p:cNvPr>
          <p:cNvSpPr>
            <a:spLocks noGrp="1"/>
          </p:cNvSpPr>
          <p:nvPr>
            <p:ph type="title"/>
          </p:nvPr>
        </p:nvSpPr>
        <p:spPr>
          <a:xfrm>
            <a:off x="2762685" y="1"/>
            <a:ext cx="6877334" cy="827637"/>
          </a:xfrm>
        </p:spPr>
        <p:txBody>
          <a:bodyPr/>
          <a:lstStyle/>
          <a:p>
            <a:r>
              <a:rPr lang="en-US" dirty="0">
                <a:solidFill>
                  <a:schemeClr val="tx1"/>
                </a:solidFill>
              </a:rPr>
              <a:t>Two kinds of Mistakes </a:t>
            </a:r>
          </a:p>
        </p:txBody>
      </p:sp>
      <p:pic>
        <p:nvPicPr>
          <p:cNvPr id="3" name="Picture 2">
            <a:extLst>
              <a:ext uri="{FF2B5EF4-FFF2-40B4-BE49-F238E27FC236}">
                <a16:creationId xmlns:a16="http://schemas.microsoft.com/office/drawing/2014/main" id="{1E939628-61C3-B982-C854-1667832DEE57}"/>
              </a:ext>
            </a:extLst>
          </p:cNvPr>
          <p:cNvPicPr>
            <a:picLocks noChangeAspect="1"/>
          </p:cNvPicPr>
          <p:nvPr/>
        </p:nvPicPr>
        <p:blipFill>
          <a:blip r:embed="rId2"/>
          <a:srcRect t="6204"/>
          <a:stretch>
            <a:fillRect/>
          </a:stretch>
        </p:blipFill>
        <p:spPr>
          <a:xfrm>
            <a:off x="-27385" y="665015"/>
            <a:ext cx="9808370" cy="3498106"/>
          </a:xfrm>
          <a:prstGeom prst="rect">
            <a:avLst/>
          </a:prstGeom>
        </p:spPr>
      </p:pic>
      <p:pic>
        <p:nvPicPr>
          <p:cNvPr id="5" name="Picture 4">
            <a:extLst>
              <a:ext uri="{FF2B5EF4-FFF2-40B4-BE49-F238E27FC236}">
                <a16:creationId xmlns:a16="http://schemas.microsoft.com/office/drawing/2014/main" id="{EC66D077-523D-D57F-F940-F9637368E024}"/>
              </a:ext>
            </a:extLst>
          </p:cNvPr>
          <p:cNvPicPr>
            <a:picLocks noChangeAspect="1"/>
          </p:cNvPicPr>
          <p:nvPr/>
        </p:nvPicPr>
        <p:blipFill>
          <a:blip r:embed="rId3"/>
          <a:stretch>
            <a:fillRect/>
          </a:stretch>
        </p:blipFill>
        <p:spPr>
          <a:xfrm>
            <a:off x="1800857" y="4624833"/>
            <a:ext cx="7585614" cy="2842767"/>
          </a:xfrm>
          <a:prstGeom prst="rect">
            <a:avLst/>
          </a:prstGeom>
        </p:spPr>
      </p:pic>
    </p:spTree>
    <p:extLst>
      <p:ext uri="{BB962C8B-B14F-4D97-AF65-F5344CB8AC3E}">
        <p14:creationId xmlns:p14="http://schemas.microsoft.com/office/powerpoint/2010/main" val="14046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0C91-567D-AAA4-6B23-02B36B2F302F}"/>
              </a:ext>
            </a:extLst>
          </p:cNvPr>
          <p:cNvSpPr>
            <a:spLocks noGrp="1"/>
          </p:cNvSpPr>
          <p:nvPr>
            <p:ph type="title"/>
          </p:nvPr>
        </p:nvSpPr>
        <p:spPr/>
        <p:txBody>
          <a:bodyPr/>
          <a:lstStyle/>
          <a:p>
            <a:r>
              <a:rPr lang="en-US" dirty="0">
                <a:solidFill>
                  <a:schemeClr val="tx1"/>
                </a:solidFill>
              </a:rPr>
              <a:t>Mistake of law</a:t>
            </a:r>
          </a:p>
        </p:txBody>
      </p:sp>
      <p:sp>
        <p:nvSpPr>
          <p:cNvPr id="3" name="Content Placeholder 2">
            <a:extLst>
              <a:ext uri="{FF2B5EF4-FFF2-40B4-BE49-F238E27FC236}">
                <a16:creationId xmlns:a16="http://schemas.microsoft.com/office/drawing/2014/main" id="{84A6BA1B-45A6-A511-7A6A-958248A381CB}"/>
              </a:ext>
            </a:extLst>
          </p:cNvPr>
          <p:cNvSpPr>
            <a:spLocks noGrp="1"/>
          </p:cNvSpPr>
          <p:nvPr>
            <p:ph idx="1"/>
          </p:nvPr>
        </p:nvSpPr>
        <p:spPr>
          <a:xfrm>
            <a:off x="351367" y="1678914"/>
            <a:ext cx="5630334" cy="4109773"/>
          </a:xfrm>
        </p:spPr>
        <p:txBody>
          <a:bodyPr>
            <a:normAutofit fontScale="92500" lnSpcReduction="20000"/>
          </a:bodyPr>
          <a:lstStyle/>
          <a:p>
            <a:r>
              <a:rPr lang="en-US" sz="2300" b="1" dirty="0"/>
              <a:t>Of the country</a:t>
            </a:r>
            <a:r>
              <a:rPr lang="en-US" b="1" dirty="0"/>
              <a:t>
If the mistake is regarding Indian laws, the rule is that the ignorance of the law is not a good enough excuse.
This means either party cannot simply claim it was unaware of the law.
</a:t>
            </a:r>
            <a:r>
              <a:rPr lang="en-US" sz="2200" b="1" dirty="0"/>
              <a:t>Of a foreign nation</a:t>
            </a:r>
            <a:r>
              <a:rPr lang="en-US" b="1" dirty="0"/>
              <a:t>
Ignorance of a foreign law is not given a similar treatment.
Ignorance of the foreign law is given some leeway, the parties are not expected to know foreign legal provisions and their meaning.
So a mistake of foreign law is in fact treated as a mistake of fact under the Indian Contract Act.</a:t>
            </a:r>
          </a:p>
        </p:txBody>
      </p:sp>
      <p:pic>
        <p:nvPicPr>
          <p:cNvPr id="5" name="Picture 4">
            <a:extLst>
              <a:ext uri="{FF2B5EF4-FFF2-40B4-BE49-F238E27FC236}">
                <a16:creationId xmlns:a16="http://schemas.microsoft.com/office/drawing/2014/main" id="{EA76C191-54CC-7D47-7221-4DF6B0D9CD64}"/>
              </a:ext>
            </a:extLst>
          </p:cNvPr>
          <p:cNvPicPr>
            <a:picLocks noChangeAspect="1"/>
          </p:cNvPicPr>
          <p:nvPr/>
        </p:nvPicPr>
        <p:blipFill>
          <a:blip r:embed="rId2"/>
          <a:stretch>
            <a:fillRect/>
          </a:stretch>
        </p:blipFill>
        <p:spPr>
          <a:xfrm>
            <a:off x="6429375" y="480986"/>
            <a:ext cx="3324225" cy="2395855"/>
          </a:xfrm>
          <a:prstGeom prst="rect">
            <a:avLst/>
          </a:prstGeom>
        </p:spPr>
      </p:pic>
    </p:spTree>
    <p:extLst>
      <p:ext uri="{BB962C8B-B14F-4D97-AF65-F5344CB8AC3E}">
        <p14:creationId xmlns:p14="http://schemas.microsoft.com/office/powerpoint/2010/main" val="15736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692D-AFD8-FCEE-C825-59C2A8E9A1CD}"/>
              </a:ext>
            </a:extLst>
          </p:cNvPr>
          <p:cNvSpPr>
            <a:spLocks noGrp="1"/>
          </p:cNvSpPr>
          <p:nvPr>
            <p:ph type="ctrTitle"/>
          </p:nvPr>
        </p:nvSpPr>
        <p:spPr>
          <a:xfrm>
            <a:off x="485775" y="0"/>
            <a:ext cx="6772276" cy="1555750"/>
          </a:xfrm>
        </p:spPr>
        <p:txBody>
          <a:bodyPr/>
          <a:lstStyle/>
          <a:p>
            <a:pPr algn="l"/>
            <a:r>
              <a:rPr lang="en-IN" dirty="0"/>
              <a:t>Ranganyakamma vs Alwar Setti (1889)</a:t>
            </a:r>
            <a:endParaRPr lang="en-US" dirty="0"/>
          </a:p>
        </p:txBody>
      </p:sp>
      <p:sp>
        <p:nvSpPr>
          <p:cNvPr id="3" name="Subtitle 2">
            <a:extLst>
              <a:ext uri="{FF2B5EF4-FFF2-40B4-BE49-F238E27FC236}">
                <a16:creationId xmlns:a16="http://schemas.microsoft.com/office/drawing/2014/main" id="{785CB720-7703-A59F-F9E6-8F6FFC624603}"/>
              </a:ext>
            </a:extLst>
          </p:cNvPr>
          <p:cNvSpPr>
            <a:spLocks noGrp="1"/>
          </p:cNvSpPr>
          <p:nvPr>
            <p:ph type="subTitle" idx="1"/>
          </p:nvPr>
        </p:nvSpPr>
        <p:spPr>
          <a:xfrm>
            <a:off x="-7143" y="1896070"/>
            <a:ext cx="6772276" cy="5415955"/>
          </a:xfrm>
        </p:spPr>
        <p:txBody>
          <a:bodyPr>
            <a:normAutofit/>
          </a:bodyPr>
          <a:lstStyle/>
          <a:p>
            <a:pPr algn="l"/>
            <a:r>
              <a:rPr lang="en-IN" b="1" dirty="0"/>
              <a:t>Facts:</a:t>
            </a:r>
          </a:p>
          <a:p>
            <a:pPr algn="l"/>
            <a:r>
              <a:rPr lang="en-IN" b="1" dirty="0"/>
              <a:t>Ranganyakamma, a widow, was forced by her relatives to adopt a boy immediately after her husband’s death. They told that the funeral rites of her husband’s death. They told her that the funeral rites of her husband would not be performed unless she adopted the boy.</a:t>
            </a:r>
          </a:p>
          <a:p>
            <a:pPr algn="l"/>
            <a:r>
              <a:rPr lang="en-IN" b="1" dirty="0"/>
              <a:t>Judgement:</a:t>
            </a:r>
          </a:p>
          <a:p>
            <a:pPr algn="l"/>
            <a:r>
              <a:rPr lang="en-IN" b="1" dirty="0"/>
              <a:t>The court held that her consent was not free. It was obtained through coercion and undue influence.</a:t>
            </a:r>
          </a:p>
          <a:p>
            <a:pPr algn="l"/>
            <a:r>
              <a:rPr lang="en-IN" b="1" dirty="0"/>
              <a:t>Principle:</a:t>
            </a:r>
          </a:p>
          <a:p>
            <a:pPr algn="l"/>
            <a:r>
              <a:rPr lang="en-IN" b="1" dirty="0"/>
              <a:t>For a valid contract, free consent is essential under section 14 of the Indian Contract Act 1872</a:t>
            </a:r>
          </a:p>
          <a:p>
            <a:pPr algn="l"/>
            <a:r>
              <a:rPr lang="en-IN" b="1" dirty="0"/>
              <a:t>Conclusion </a:t>
            </a:r>
          </a:p>
          <a:p>
            <a:pPr algn="l"/>
            <a:r>
              <a:rPr lang="en-IN" b="1" dirty="0"/>
              <a:t>Any agreement made under coercion or undue influence is voidable at the option of the aggrieved party </a:t>
            </a:r>
            <a:endParaRPr lang="en-US" b="1" dirty="0"/>
          </a:p>
        </p:txBody>
      </p:sp>
      <p:pic>
        <p:nvPicPr>
          <p:cNvPr id="4" name="Picture 3">
            <a:extLst>
              <a:ext uri="{FF2B5EF4-FFF2-40B4-BE49-F238E27FC236}">
                <a16:creationId xmlns:a16="http://schemas.microsoft.com/office/drawing/2014/main" id="{13CE64A7-1DB4-37BA-883F-BC4C259AD339}"/>
              </a:ext>
            </a:extLst>
          </p:cNvPr>
          <p:cNvPicPr>
            <a:picLocks noChangeAspect="1"/>
          </p:cNvPicPr>
          <p:nvPr/>
        </p:nvPicPr>
        <p:blipFill>
          <a:blip r:embed="rId3"/>
          <a:stretch>
            <a:fillRect/>
          </a:stretch>
        </p:blipFill>
        <p:spPr>
          <a:xfrm>
            <a:off x="6918212" y="0"/>
            <a:ext cx="2835388" cy="7850364"/>
          </a:xfrm>
          <a:prstGeom prst="rect">
            <a:avLst/>
          </a:prstGeom>
        </p:spPr>
      </p:pic>
    </p:spTree>
    <p:extLst>
      <p:ext uri="{BB962C8B-B14F-4D97-AF65-F5344CB8AC3E}">
        <p14:creationId xmlns:p14="http://schemas.microsoft.com/office/powerpoint/2010/main" val="23109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1)">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heel(1)">
                                      <p:cBhvr>
                                        <p:cTn id="45" dur="2000"/>
                                        <p:tgtEl>
                                          <p:spTgt spid="3">
                                            <p:txEl>
                                              <p:pRg st="7" end="7"/>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D4ED-3330-F019-3FE9-E3C6C320D039}"/>
              </a:ext>
            </a:extLst>
          </p:cNvPr>
          <p:cNvSpPr>
            <a:spLocks noGrp="1"/>
          </p:cNvSpPr>
          <p:nvPr>
            <p:ph type="ctrTitle"/>
          </p:nvPr>
        </p:nvSpPr>
        <p:spPr>
          <a:xfrm>
            <a:off x="914400" y="-457200"/>
            <a:ext cx="6673260" cy="2100263"/>
          </a:xfrm>
        </p:spPr>
        <p:txBody>
          <a:bodyPr/>
          <a:lstStyle/>
          <a:p>
            <a:pPr algn="l"/>
            <a:r>
              <a:rPr lang="en-IN" dirty="0"/>
              <a:t>Effect of Absence of Free Consent  </a:t>
            </a:r>
            <a:endParaRPr lang="en-US" dirty="0"/>
          </a:p>
        </p:txBody>
      </p:sp>
      <p:sp>
        <p:nvSpPr>
          <p:cNvPr id="3" name="Subtitle 2">
            <a:extLst>
              <a:ext uri="{FF2B5EF4-FFF2-40B4-BE49-F238E27FC236}">
                <a16:creationId xmlns:a16="http://schemas.microsoft.com/office/drawing/2014/main" id="{2D29B571-4409-1655-65D5-DF97C6C88CD6}"/>
              </a:ext>
            </a:extLst>
          </p:cNvPr>
          <p:cNvSpPr>
            <a:spLocks noGrp="1"/>
          </p:cNvSpPr>
          <p:nvPr>
            <p:ph type="subTitle" idx="1"/>
          </p:nvPr>
        </p:nvSpPr>
        <p:spPr>
          <a:xfrm>
            <a:off x="0" y="1502105"/>
            <a:ext cx="7265549" cy="5697936"/>
          </a:xfrm>
        </p:spPr>
        <p:txBody>
          <a:bodyPr>
            <a:normAutofit/>
          </a:bodyPr>
          <a:lstStyle/>
          <a:p>
            <a:pPr algn="l"/>
            <a:r>
              <a:rPr lang="en-IN" dirty="0"/>
              <a:t>Types of Defect                                              Effect on contract</a:t>
            </a:r>
          </a:p>
          <a:p>
            <a:pPr algn="just"/>
            <a:r>
              <a:rPr lang="en-IN" dirty="0"/>
              <a:t>Coercion.                               Voidable at option of aggrieved party.</a:t>
            </a:r>
          </a:p>
          <a:p>
            <a:pPr algn="l"/>
            <a:r>
              <a:rPr lang="en-IN" dirty="0"/>
              <a:t>Undue Influence.                                            Voidable   </a:t>
            </a:r>
          </a:p>
          <a:p>
            <a:pPr algn="l"/>
            <a:r>
              <a:rPr lang="en-IN" dirty="0"/>
              <a:t>        Fraud                                                      Voidable+Damages</a:t>
            </a:r>
          </a:p>
          <a:p>
            <a:pPr algn="l"/>
            <a:r>
              <a:rPr lang="en-IN" dirty="0"/>
              <a:t>Misrepresentation.                                          Voidable</a:t>
            </a:r>
          </a:p>
          <a:p>
            <a:pPr algn="l"/>
            <a:r>
              <a:rPr lang="en-IN" dirty="0"/>
              <a:t>Mistake(Bilateral).                                           Void (No contract formed)</a:t>
            </a:r>
          </a:p>
          <a:p>
            <a:pPr algn="l"/>
            <a:r>
              <a:rPr lang="en-IN" dirty="0"/>
              <a:t>   Mistake(Unilateral).                                           Usually valid(exception only)</a:t>
            </a:r>
          </a:p>
          <a:p>
            <a:pPr algn="l"/>
            <a:r>
              <a:rPr lang="en-IN" dirty="0"/>
              <a:t>          </a:t>
            </a:r>
          </a:p>
          <a:p>
            <a:pPr algn="l"/>
            <a:r>
              <a:rPr lang="en-IN" dirty="0"/>
              <a:t>Real Life Example</a:t>
            </a:r>
          </a:p>
          <a:p>
            <a:pPr algn="l"/>
            <a:r>
              <a:rPr lang="en-IN" dirty="0"/>
              <a:t>A person is force to sign a property deed under threat</a:t>
            </a:r>
          </a:p>
          <a:p>
            <a:pPr algn="l"/>
            <a:r>
              <a:rPr lang="en-IN" dirty="0"/>
              <a:t>Consent is not free- Contract Voidable</a:t>
            </a:r>
          </a:p>
          <a:p>
            <a:pPr algn="l"/>
            <a:r>
              <a:rPr lang="en-IN" dirty="0"/>
              <a:t>The person can cancel the contract in the court</a:t>
            </a:r>
          </a:p>
        </p:txBody>
      </p:sp>
      <p:pic>
        <p:nvPicPr>
          <p:cNvPr id="5" name="Picture 4">
            <a:extLst>
              <a:ext uri="{FF2B5EF4-FFF2-40B4-BE49-F238E27FC236}">
                <a16:creationId xmlns:a16="http://schemas.microsoft.com/office/drawing/2014/main" id="{808C40BD-1D1F-15E6-5AFF-86ABCD084BB9}"/>
              </a:ext>
            </a:extLst>
          </p:cNvPr>
          <p:cNvPicPr>
            <a:picLocks noChangeAspect="1"/>
          </p:cNvPicPr>
          <p:nvPr/>
        </p:nvPicPr>
        <p:blipFill>
          <a:blip r:embed="rId2"/>
          <a:stretch>
            <a:fillRect/>
          </a:stretch>
        </p:blipFill>
        <p:spPr>
          <a:xfrm>
            <a:off x="7551876" y="275549"/>
            <a:ext cx="2201723" cy="1367514"/>
          </a:xfrm>
          <a:prstGeom prst="rect">
            <a:avLst/>
          </a:prstGeom>
        </p:spPr>
      </p:pic>
      <p:pic>
        <p:nvPicPr>
          <p:cNvPr id="8" name="Picture 7">
            <a:extLst>
              <a:ext uri="{FF2B5EF4-FFF2-40B4-BE49-F238E27FC236}">
                <a16:creationId xmlns:a16="http://schemas.microsoft.com/office/drawing/2014/main" id="{EB50B264-1C22-D499-1FD9-4CBD9A97C751}"/>
              </a:ext>
            </a:extLst>
          </p:cNvPr>
          <p:cNvPicPr>
            <a:picLocks noChangeAspect="1"/>
          </p:cNvPicPr>
          <p:nvPr/>
        </p:nvPicPr>
        <p:blipFill>
          <a:blip r:embed="rId3"/>
          <a:stretch>
            <a:fillRect/>
          </a:stretch>
        </p:blipFill>
        <p:spPr>
          <a:xfrm>
            <a:off x="7587660" y="1783388"/>
            <a:ext cx="2165938" cy="2029560"/>
          </a:xfrm>
          <a:prstGeom prst="rect">
            <a:avLst/>
          </a:prstGeom>
        </p:spPr>
      </p:pic>
      <p:pic>
        <p:nvPicPr>
          <p:cNvPr id="9" name="Picture 8">
            <a:extLst>
              <a:ext uri="{FF2B5EF4-FFF2-40B4-BE49-F238E27FC236}">
                <a16:creationId xmlns:a16="http://schemas.microsoft.com/office/drawing/2014/main" id="{3AC6EA77-BD3B-EE19-98CD-D5B84F44DA94}"/>
              </a:ext>
            </a:extLst>
          </p:cNvPr>
          <p:cNvPicPr>
            <a:picLocks noChangeAspect="1"/>
          </p:cNvPicPr>
          <p:nvPr/>
        </p:nvPicPr>
        <p:blipFill>
          <a:blip r:embed="rId4"/>
          <a:stretch>
            <a:fillRect/>
          </a:stretch>
        </p:blipFill>
        <p:spPr>
          <a:xfrm>
            <a:off x="7551876" y="4530649"/>
            <a:ext cx="2201723" cy="2603035"/>
          </a:xfrm>
          <a:prstGeom prst="rect">
            <a:avLst/>
          </a:prstGeom>
        </p:spPr>
      </p:pic>
    </p:spTree>
    <p:extLst>
      <p:ext uri="{BB962C8B-B14F-4D97-AF65-F5344CB8AC3E}">
        <p14:creationId xmlns:p14="http://schemas.microsoft.com/office/powerpoint/2010/main" val="3353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000"/>
                                        <p:tgtEl>
                                          <p:spTgt spid="3">
                                            <p:txEl>
                                              <p:pRg st="7" end="7"/>
                                            </p:txEl>
                                          </p:spTgt>
                                        </p:tgtEl>
                                      </p:cBhvr>
                                    </p:animEffect>
                                    <p:anim calcmode="lin" valueType="num">
                                      <p:cBhvr>
                                        <p:cTn id="6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0"/>
                                        <p:tgtEl>
                                          <p:spTgt spid="3">
                                            <p:txEl>
                                              <p:pRg st="8" end="8"/>
                                            </p:txEl>
                                          </p:spTgt>
                                        </p:tgtEl>
                                      </p:cBhvr>
                                    </p:animEffect>
                                    <p:anim calcmode="lin" valueType="num">
                                      <p:cBhvr>
                                        <p:cTn id="6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2000"/>
                                        <p:tgtEl>
                                          <p:spTgt spid="3">
                                            <p:txEl>
                                              <p:pRg st="9" end="9"/>
                                            </p:txEl>
                                          </p:spTgt>
                                        </p:tgtEl>
                                      </p:cBhvr>
                                    </p:animEffect>
                                    <p:anim calcmode="lin" valueType="num">
                                      <p:cBhvr>
                                        <p:cTn id="76"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7"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2000"/>
                                        <p:tgtEl>
                                          <p:spTgt spid="3">
                                            <p:txEl>
                                              <p:pRg st="10" end="10"/>
                                            </p:txEl>
                                          </p:spTgt>
                                        </p:tgtEl>
                                      </p:cBhvr>
                                    </p:animEffect>
                                    <p:anim calcmode="lin" valueType="num">
                                      <p:cBhvr>
                                        <p:cTn id="83"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84"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Effect transition="in" filter="fade">
                                      <p:cBhvr>
                                        <p:cTn id="89" dur="2000"/>
                                        <p:tgtEl>
                                          <p:spTgt spid="3">
                                            <p:txEl>
                                              <p:pRg st="11" end="11"/>
                                            </p:txEl>
                                          </p:spTgt>
                                        </p:tgtEl>
                                      </p:cBhvr>
                                    </p:animEffect>
                                    <p:anim calcmode="lin" valueType="num">
                                      <p:cBhvr>
                                        <p:cTn id="90"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91" dur="2000" fill="hold"/>
                                        <p:tgtEl>
                                          <p:spTgt spid="3">
                                            <p:txEl>
                                              <p:pRg st="11" end="11"/>
                                            </p:txEl>
                                          </p:spTgt>
                                        </p:tgtEl>
                                        <p:attrNameLst>
                                          <p:attrName>ppt_h</p:attrName>
                                        </p:attrNameLst>
                                      </p:cBhvr>
                                      <p:tavLst>
                                        <p:tav tm="0">
                                          <p:val>
                                            <p:strVal val="#ppt_h"/>
                                          </p:val>
                                        </p:tav>
                                        <p:tav tm="100000">
                                          <p:val>
                                            <p:strVal val="#ppt_h"/>
                                          </p:val>
                                        </p:tav>
                                      </p:tavLst>
                                    </p:anim>
                                  </p:childTnLst>
                                </p:cTn>
                              </p:par>
                              <p:par>
                                <p:cTn id="92" presetID="45" presetClass="entr" presetSubtype="0" fill="hold"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2000"/>
                                        <p:tgtEl>
                                          <p:spTgt spid="5"/>
                                        </p:tgtEl>
                                      </p:cBhvr>
                                    </p:animEffect>
                                    <p:anim calcmode="lin" valueType="num">
                                      <p:cBhvr>
                                        <p:cTn id="95" dur="2000" fill="hold"/>
                                        <p:tgtEl>
                                          <p:spTgt spid="5"/>
                                        </p:tgtEl>
                                        <p:attrNameLst>
                                          <p:attrName>ppt_w</p:attrName>
                                        </p:attrNameLst>
                                      </p:cBhvr>
                                      <p:tavLst>
                                        <p:tav tm="0" fmla="#ppt_w*sin(2.5*pi*$)">
                                          <p:val>
                                            <p:fltVal val="0"/>
                                          </p:val>
                                        </p:tav>
                                        <p:tav tm="100000">
                                          <p:val>
                                            <p:fltVal val="1"/>
                                          </p:val>
                                        </p:tav>
                                      </p:tavLst>
                                    </p:anim>
                                    <p:anim calcmode="lin" valueType="num">
                                      <p:cBhvr>
                                        <p:cTn id="96" dur="2000" fill="hold"/>
                                        <p:tgtEl>
                                          <p:spTgt spid="5"/>
                                        </p:tgtEl>
                                        <p:attrNameLst>
                                          <p:attrName>ppt_h</p:attrName>
                                        </p:attrNameLst>
                                      </p:cBhvr>
                                      <p:tavLst>
                                        <p:tav tm="0">
                                          <p:val>
                                            <p:strVal val="#ppt_h"/>
                                          </p:val>
                                        </p:tav>
                                        <p:tav tm="100000">
                                          <p:val>
                                            <p:strVal val="#ppt_h"/>
                                          </p:val>
                                        </p:tav>
                                      </p:tavLst>
                                    </p:anim>
                                  </p:childTnLst>
                                </p:cTn>
                              </p:par>
                              <p:par>
                                <p:cTn id="97" presetID="45" presetClass="entr" presetSubtype="0" fill="hold"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2000"/>
                                        <p:tgtEl>
                                          <p:spTgt spid="8"/>
                                        </p:tgtEl>
                                      </p:cBhvr>
                                    </p:animEffect>
                                    <p:anim calcmode="lin" valueType="num">
                                      <p:cBhvr>
                                        <p:cTn id="100" dur="2000" fill="hold"/>
                                        <p:tgtEl>
                                          <p:spTgt spid="8"/>
                                        </p:tgtEl>
                                        <p:attrNameLst>
                                          <p:attrName>ppt_w</p:attrName>
                                        </p:attrNameLst>
                                      </p:cBhvr>
                                      <p:tavLst>
                                        <p:tav tm="0" fmla="#ppt_w*sin(2.5*pi*$)">
                                          <p:val>
                                            <p:fltVal val="0"/>
                                          </p:val>
                                        </p:tav>
                                        <p:tav tm="100000">
                                          <p:val>
                                            <p:fltVal val="1"/>
                                          </p:val>
                                        </p:tav>
                                      </p:tavLst>
                                    </p:anim>
                                    <p:anim calcmode="lin" valueType="num">
                                      <p:cBhvr>
                                        <p:cTn id="101" dur="2000" fill="hold"/>
                                        <p:tgtEl>
                                          <p:spTgt spid="8"/>
                                        </p:tgtEl>
                                        <p:attrNameLst>
                                          <p:attrName>ppt_h</p:attrName>
                                        </p:attrNameLst>
                                      </p:cBhvr>
                                      <p:tavLst>
                                        <p:tav tm="0">
                                          <p:val>
                                            <p:strVal val="#ppt_h"/>
                                          </p:val>
                                        </p:tav>
                                        <p:tav tm="100000">
                                          <p:val>
                                            <p:strVal val="#ppt_h"/>
                                          </p:val>
                                        </p:tav>
                                      </p:tavLst>
                                    </p:anim>
                                  </p:childTnLst>
                                </p:cTn>
                              </p:par>
                              <p:par>
                                <p:cTn id="102" presetID="45" presetClass="entr" presetSubtype="0" fill="hold" nodeType="with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2000"/>
                                        <p:tgtEl>
                                          <p:spTgt spid="9"/>
                                        </p:tgtEl>
                                      </p:cBhvr>
                                    </p:animEffect>
                                    <p:anim calcmode="lin" valueType="num">
                                      <p:cBhvr>
                                        <p:cTn id="105" dur="2000" fill="hold"/>
                                        <p:tgtEl>
                                          <p:spTgt spid="9"/>
                                        </p:tgtEl>
                                        <p:attrNameLst>
                                          <p:attrName>ppt_w</p:attrName>
                                        </p:attrNameLst>
                                      </p:cBhvr>
                                      <p:tavLst>
                                        <p:tav tm="0" fmla="#ppt_w*sin(2.5*pi*$)">
                                          <p:val>
                                            <p:fltVal val="0"/>
                                          </p:val>
                                        </p:tav>
                                        <p:tav tm="100000">
                                          <p:val>
                                            <p:fltVal val="1"/>
                                          </p:val>
                                        </p:tav>
                                      </p:tavLst>
                                    </p:anim>
                                    <p:anim calcmode="lin" valueType="num">
                                      <p:cBhvr>
                                        <p:cTn id="10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B4A1-8F55-EDEE-B28F-BD39F8E75699}"/>
              </a:ext>
            </a:extLst>
          </p:cNvPr>
          <p:cNvSpPr>
            <a:spLocks noGrp="1"/>
          </p:cNvSpPr>
          <p:nvPr>
            <p:ph type="ctrTitle"/>
          </p:nvPr>
        </p:nvSpPr>
        <p:spPr>
          <a:xfrm>
            <a:off x="414338" y="2"/>
            <a:ext cx="8364334" cy="1787049"/>
          </a:xfrm>
        </p:spPr>
        <p:txBody>
          <a:bodyPr/>
          <a:lstStyle/>
          <a:p>
            <a:pPr algn="l"/>
            <a:r>
              <a:rPr lang="en-IN" dirty="0"/>
              <a:t>Mohiri Bibee vs Dharmodas Godse (1903)</a:t>
            </a:r>
            <a:endParaRPr lang="en-US" dirty="0"/>
          </a:p>
        </p:txBody>
      </p:sp>
      <p:sp>
        <p:nvSpPr>
          <p:cNvPr id="3" name="Subtitle 2">
            <a:extLst>
              <a:ext uri="{FF2B5EF4-FFF2-40B4-BE49-F238E27FC236}">
                <a16:creationId xmlns:a16="http://schemas.microsoft.com/office/drawing/2014/main" id="{D116A94F-C312-018E-732D-4B7774283779}"/>
              </a:ext>
            </a:extLst>
          </p:cNvPr>
          <p:cNvSpPr>
            <a:spLocks noGrp="1"/>
          </p:cNvSpPr>
          <p:nvPr>
            <p:ph type="subTitle" idx="1"/>
          </p:nvPr>
        </p:nvSpPr>
        <p:spPr>
          <a:xfrm>
            <a:off x="585788" y="1671639"/>
            <a:ext cx="6943725" cy="6515100"/>
          </a:xfrm>
        </p:spPr>
        <p:txBody>
          <a:bodyPr>
            <a:normAutofit lnSpcReduction="10000"/>
          </a:bodyPr>
          <a:lstStyle/>
          <a:p>
            <a:pPr algn="l"/>
            <a:r>
              <a:rPr lang="en-IN" b="1" dirty="0"/>
              <a:t>Facts of the case</a:t>
            </a:r>
          </a:p>
          <a:p>
            <a:pPr marL="285750" indent="-285750" algn="l">
              <a:buFont typeface="Arial" panose="020B0604020202020204" pitchFamily="34" charset="0"/>
              <a:buChar char="•"/>
            </a:pPr>
            <a:r>
              <a:rPr lang="en-IN" b="1" dirty="0"/>
              <a:t>Dharmodas Ghose, a minor, mortgaged his property to Bramo Dutt(through attorney Mohiri Bibee) for Rs 20000</a:t>
            </a:r>
          </a:p>
          <a:p>
            <a:pPr marL="285750" indent="-285750" algn="l">
              <a:buFont typeface="Arial" panose="020B0604020202020204" pitchFamily="34" charset="0"/>
              <a:buChar char="•"/>
            </a:pPr>
            <a:r>
              <a:rPr lang="en-IN" b="1" dirty="0"/>
              <a:t>At the time of the agreement, the lender’s agent knew that Dharmodas was a minor</a:t>
            </a:r>
          </a:p>
          <a:p>
            <a:pPr marL="285750" indent="-285750" algn="l">
              <a:buFont typeface="Arial" panose="020B0604020202020204" pitchFamily="34" charset="0"/>
              <a:buChar char="•"/>
            </a:pPr>
            <a:r>
              <a:rPr lang="en-IN" b="1" dirty="0"/>
              <a:t>Later, Dharmodas refused to repay and argued that the mortgage was void because he was a minor.</a:t>
            </a:r>
          </a:p>
          <a:p>
            <a:pPr algn="l"/>
            <a:r>
              <a:rPr lang="en-IN" b="1" dirty="0"/>
              <a:t>Judgement (Privy Council):</a:t>
            </a:r>
          </a:p>
          <a:p>
            <a:pPr algn="l"/>
            <a:r>
              <a:rPr lang="en-IN" b="1" dirty="0"/>
              <a:t>A minor’s contract is absolutely void ab initio (from the beginning)</a:t>
            </a:r>
          </a:p>
          <a:p>
            <a:pPr algn="l"/>
            <a:r>
              <a:rPr lang="en-IN" b="1" dirty="0"/>
              <a:t>Section 11 of the Indian Contract Act clearly states:</a:t>
            </a:r>
          </a:p>
          <a:p>
            <a:pPr algn="l"/>
            <a:r>
              <a:rPr lang="en-IN" b="1" dirty="0"/>
              <a:t>“A person who is not of the age of the majority is not competent to contract”.</a:t>
            </a:r>
          </a:p>
          <a:p>
            <a:pPr algn="l"/>
            <a:r>
              <a:rPr lang="en-IN" b="1" dirty="0"/>
              <a:t>Therefore, the mortgage deed was void and not enforceable against the minor.</a:t>
            </a:r>
          </a:p>
          <a:p>
            <a:pPr algn="l"/>
            <a:r>
              <a:rPr lang="en-IN" b="1" dirty="0"/>
              <a:t>Conclusion </a:t>
            </a:r>
          </a:p>
          <a:p>
            <a:pPr algn="l"/>
            <a:r>
              <a:rPr lang="en-IN" b="1" dirty="0"/>
              <a:t>The case established the fundamental rule that a contract with minor is void ab initio.</a:t>
            </a:r>
          </a:p>
          <a:p>
            <a:pPr algn="l"/>
            <a:endParaRPr lang="en-IN" b="1" dirty="0"/>
          </a:p>
        </p:txBody>
      </p:sp>
      <p:pic>
        <p:nvPicPr>
          <p:cNvPr id="4" name="Picture 3">
            <a:extLst>
              <a:ext uri="{FF2B5EF4-FFF2-40B4-BE49-F238E27FC236}">
                <a16:creationId xmlns:a16="http://schemas.microsoft.com/office/drawing/2014/main" id="{29739C5F-F0FE-7E05-F0C9-4B3BD5184091}"/>
              </a:ext>
            </a:extLst>
          </p:cNvPr>
          <p:cNvPicPr>
            <a:picLocks noChangeAspect="1"/>
          </p:cNvPicPr>
          <p:nvPr/>
        </p:nvPicPr>
        <p:blipFill>
          <a:blip r:embed="rId2"/>
          <a:stretch>
            <a:fillRect/>
          </a:stretch>
        </p:blipFill>
        <p:spPr>
          <a:xfrm>
            <a:off x="7803744" y="1787051"/>
            <a:ext cx="1949856" cy="5099207"/>
          </a:xfrm>
          <a:prstGeom prst="rect">
            <a:avLst/>
          </a:prstGeom>
        </p:spPr>
      </p:pic>
    </p:spTree>
    <p:extLst>
      <p:ext uri="{BB962C8B-B14F-4D97-AF65-F5344CB8AC3E}">
        <p14:creationId xmlns:p14="http://schemas.microsoft.com/office/powerpoint/2010/main" val="156320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8001000"/>
          </a:xfrm>
          <a:prstGeom prst="rect">
            <a:avLst/>
          </a:prstGeom>
        </p:spPr>
      </p:pic>
    </p:spTree>
    <p:extLst>
      <p:ext uri="{BB962C8B-B14F-4D97-AF65-F5344CB8AC3E}">
        <p14:creationId xmlns:p14="http://schemas.microsoft.com/office/powerpoint/2010/main" val="15404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9FE967-B1E1-8314-B4FF-EBA5DE5E86BE}"/>
              </a:ext>
            </a:extLst>
          </p:cNvPr>
          <p:cNvSpPr>
            <a:spLocks noGrp="1"/>
          </p:cNvSpPr>
          <p:nvPr>
            <p:ph type="title"/>
          </p:nvPr>
        </p:nvSpPr>
        <p:spPr>
          <a:xfrm>
            <a:off x="1114425" y="2771776"/>
            <a:ext cx="7429500" cy="2128838"/>
          </a:xfrm>
        </p:spPr>
        <p:txBody>
          <a:bodyPr>
            <a:normAutofit/>
          </a:bodyPr>
          <a:lstStyle/>
          <a:p>
            <a:r>
              <a:rPr lang="en-IN" sz="5400" dirty="0"/>
              <a:t>Presented by: Group No 13</a:t>
            </a:r>
            <a:endParaRPr lang="en-US" sz="5400" dirty="0"/>
          </a:p>
        </p:txBody>
      </p:sp>
    </p:spTree>
    <p:extLst>
      <p:ext uri="{BB962C8B-B14F-4D97-AF65-F5344CB8AC3E}">
        <p14:creationId xmlns:p14="http://schemas.microsoft.com/office/powerpoint/2010/main" val="20787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866A-4390-96F1-2911-5463A3F921AF}"/>
              </a:ext>
            </a:extLst>
          </p:cNvPr>
          <p:cNvSpPr>
            <a:spLocks noGrp="1"/>
          </p:cNvSpPr>
          <p:nvPr>
            <p:ph type="ctrTitle"/>
          </p:nvPr>
        </p:nvSpPr>
        <p:spPr>
          <a:xfrm>
            <a:off x="1315274" y="685800"/>
            <a:ext cx="6609526" cy="508603"/>
          </a:xfrm>
        </p:spPr>
        <p:txBody>
          <a:bodyPr/>
          <a:lstStyle/>
          <a:p>
            <a:pPr algn="ctr"/>
            <a:r>
              <a:rPr lang="en-US" u="sng" dirty="0">
                <a:latin typeface="Aparajita" panose="02020603050405020304" pitchFamily="18" charset="0"/>
                <a:cs typeface="Aparajita" panose="02020603050405020304" pitchFamily="18" charset="0"/>
              </a:rPr>
              <a:t>Void Agreement section (G)</a:t>
            </a:r>
            <a:br>
              <a:rPr lang="en-US" u="sng" dirty="0">
                <a:latin typeface="Aparajita" panose="02020603050405020304" pitchFamily="18" charset="0"/>
                <a:cs typeface="Aparajita" panose="02020603050405020304" pitchFamily="18" charset="0"/>
              </a:rPr>
            </a:br>
            <a:r>
              <a:rPr lang="en-US" sz="2000" u="sng" dirty="0">
                <a:solidFill>
                  <a:schemeClr val="tx1"/>
                </a:solidFill>
                <a:latin typeface="Aparajita" panose="02020603050405020304" pitchFamily="18" charset="0"/>
                <a:cs typeface="Aparajita" panose="02020603050405020304" pitchFamily="18" charset="0"/>
              </a:rPr>
              <a:t>Indian contract act 1872</a:t>
            </a:r>
            <a:endParaRPr lang="en-IN" sz="2000" u="sng" dirty="0">
              <a:solidFill>
                <a:schemeClr val="tx1"/>
              </a:solidFill>
              <a:latin typeface="Aparajita" panose="02020603050405020304" pitchFamily="18" charset="0"/>
              <a:cs typeface="Aparajita" panose="02020603050405020304" pitchFamily="18" charset="0"/>
            </a:endParaRPr>
          </a:p>
        </p:txBody>
      </p:sp>
      <p:sp>
        <p:nvSpPr>
          <p:cNvPr id="3" name="Subtitle 2">
            <a:extLst>
              <a:ext uri="{FF2B5EF4-FFF2-40B4-BE49-F238E27FC236}">
                <a16:creationId xmlns:a16="http://schemas.microsoft.com/office/drawing/2014/main" id="{ACDFB86D-8730-1FEE-7177-7710D9BEF98B}"/>
              </a:ext>
            </a:extLst>
          </p:cNvPr>
          <p:cNvSpPr>
            <a:spLocks noGrp="1"/>
          </p:cNvSpPr>
          <p:nvPr>
            <p:ph type="subTitle" idx="1"/>
          </p:nvPr>
        </p:nvSpPr>
        <p:spPr>
          <a:xfrm>
            <a:off x="526181" y="1037190"/>
            <a:ext cx="7097027" cy="6273199"/>
          </a:xfrm>
        </p:spPr>
        <p:txBody>
          <a:bodyPr>
            <a:normAutofit lnSpcReduction="10000"/>
          </a:bodyPr>
          <a:lstStyle/>
          <a:p>
            <a:pPr algn="l"/>
            <a:r>
              <a:rPr lang="en-US" sz="2000" i="1" u="sng" dirty="0">
                <a:solidFill>
                  <a:schemeClr val="tx2"/>
                </a:solidFill>
                <a:latin typeface="Arial" panose="020B0604020202020204" pitchFamily="34" charset="0"/>
                <a:cs typeface="Arial" panose="020B0604020202020204" pitchFamily="34" charset="0"/>
              </a:rPr>
              <a:t>VOID AGREEMENT :</a:t>
            </a:r>
            <a:r>
              <a:rPr lang="en-US" sz="2000" dirty="0"/>
              <a:t> </a:t>
            </a:r>
            <a:r>
              <a:rPr lang="en-US" sz="2000" dirty="0">
                <a:solidFill>
                  <a:schemeClr val="tx1"/>
                </a:solidFill>
                <a:latin typeface="Eras Bold ITC" panose="020B0907030504020204" pitchFamily="34" charset="0"/>
              </a:rPr>
              <a:t>A void agreement is a contract that is not legally binding from its creation and is </a:t>
            </a:r>
            <a:r>
              <a:rPr lang="en-US" sz="2000" dirty="0">
                <a:solidFill>
                  <a:srgbClr val="FF0000"/>
                </a:solidFill>
                <a:latin typeface="Eras Bold ITC" panose="020B0907030504020204" pitchFamily="34" charset="0"/>
              </a:rPr>
              <a:t>not enforceable by law</a:t>
            </a:r>
            <a:r>
              <a:rPr lang="en-US" sz="2000" dirty="0">
                <a:solidFill>
                  <a:schemeClr val="tx1"/>
                </a:solidFill>
                <a:latin typeface="Eras Bold ITC" panose="020B0907030504020204" pitchFamily="34" charset="0"/>
              </a:rPr>
              <a:t>. </a:t>
            </a:r>
          </a:p>
          <a:p>
            <a:pPr algn="l"/>
            <a:r>
              <a:rPr lang="en-US" sz="2000" i="1" u="sng" dirty="0" err="1">
                <a:solidFill>
                  <a:schemeClr val="tx1"/>
                </a:solidFill>
                <a:latin typeface="Arial" panose="020B0604020202020204" pitchFamily="34" charset="0"/>
                <a:cs typeface="Arial" panose="020B0604020202020204" pitchFamily="34" charset="0"/>
              </a:rPr>
              <a:t>Characterstics</a:t>
            </a:r>
            <a:r>
              <a:rPr lang="en-US" sz="2000" i="1" u="sng" dirty="0">
                <a:solidFill>
                  <a:schemeClr val="tx1"/>
                </a:solidFill>
                <a:latin typeface="Arial" panose="020B0604020202020204" pitchFamily="34" charset="0"/>
                <a:cs typeface="Arial" panose="020B0604020202020204" pitchFamily="34" charset="0"/>
              </a:rPr>
              <a:t> of Void Agreement : </a:t>
            </a:r>
          </a:p>
          <a:p>
            <a:pPr algn="l"/>
            <a:r>
              <a:rPr lang="en-US" sz="2000" b="1" dirty="0">
                <a:solidFill>
                  <a:schemeClr val="accent2"/>
                </a:solidFill>
                <a:latin typeface="Eras Bold ITC" panose="020B0907030504020204" pitchFamily="34" charset="0"/>
              </a:rPr>
              <a:t>Legally non-existent </a:t>
            </a:r>
            <a:r>
              <a:rPr lang="en-US" sz="2000" b="1" dirty="0">
                <a:solidFill>
                  <a:schemeClr val="tx1"/>
                </a:solidFill>
                <a:latin typeface="Eras Bold ITC" panose="020B0907030504020204" pitchFamily="34" charset="0"/>
              </a:rPr>
              <a:t>: </a:t>
            </a:r>
            <a:r>
              <a:rPr lang="en-US" sz="2000" dirty="0">
                <a:solidFill>
                  <a:schemeClr val="tx1"/>
                </a:solidFill>
                <a:latin typeface="Eras Bold ITC" panose="020B0907030504020204" pitchFamily="34" charset="0"/>
              </a:rPr>
              <a:t>A void agreement is considered as if it never existed from the </a:t>
            </a:r>
            <a:r>
              <a:rPr lang="en-US" sz="2000" dirty="0">
                <a:solidFill>
                  <a:schemeClr val="accent5"/>
                </a:solidFill>
                <a:latin typeface="Eras Bold ITC" panose="020B0907030504020204" pitchFamily="34" charset="0"/>
              </a:rPr>
              <a:t>start</a:t>
            </a:r>
            <a:r>
              <a:rPr lang="en-US" sz="2000" dirty="0">
                <a:solidFill>
                  <a:schemeClr val="tx1"/>
                </a:solidFill>
                <a:latin typeface="Eras Bold ITC" panose="020B0907030504020204" pitchFamily="34" charset="0"/>
              </a:rPr>
              <a:t>. </a:t>
            </a:r>
          </a:p>
          <a:p>
            <a:pPr algn="l"/>
            <a:r>
              <a:rPr lang="en-US" sz="2000" dirty="0">
                <a:solidFill>
                  <a:schemeClr val="accent2"/>
                </a:solidFill>
                <a:latin typeface="Eras Bold ITC" panose="020B0907030504020204" pitchFamily="34" charset="0"/>
              </a:rPr>
              <a:t>Not enforceable </a:t>
            </a:r>
            <a:r>
              <a:rPr lang="en-US" sz="2000" dirty="0">
                <a:solidFill>
                  <a:schemeClr val="tx1"/>
                </a:solidFill>
                <a:latin typeface="Eras Bold ITC" panose="020B0907030504020204" pitchFamily="34" charset="0"/>
              </a:rPr>
              <a:t>: Because it is not </a:t>
            </a:r>
            <a:r>
              <a:rPr lang="en-US" sz="2000" dirty="0">
                <a:solidFill>
                  <a:schemeClr val="accent5"/>
                </a:solidFill>
                <a:latin typeface="Eras Bold ITC" panose="020B0907030504020204" pitchFamily="34" charset="0"/>
              </a:rPr>
              <a:t>legally binding</a:t>
            </a:r>
            <a:r>
              <a:rPr lang="en-US" sz="2000" dirty="0">
                <a:solidFill>
                  <a:schemeClr val="tx1"/>
                </a:solidFill>
                <a:latin typeface="Eras Bold ITC" panose="020B0907030504020204" pitchFamily="34" charset="0"/>
              </a:rPr>
              <a:t>, a court will not enforce its terms. </a:t>
            </a:r>
          </a:p>
          <a:p>
            <a:pPr algn="l"/>
            <a:r>
              <a:rPr lang="en-US" sz="2000" i="1" u="sng" dirty="0">
                <a:solidFill>
                  <a:schemeClr val="tx1"/>
                </a:solidFill>
                <a:latin typeface="Arial" panose="020B0604020202020204" pitchFamily="34" charset="0"/>
                <a:cs typeface="Arial" panose="020B0604020202020204" pitchFamily="34" charset="0"/>
              </a:rPr>
              <a:t>Examples for an agreement to be void :</a:t>
            </a:r>
          </a:p>
          <a:p>
            <a:pPr algn="l"/>
            <a:r>
              <a:rPr lang="en-US" sz="2000" dirty="0">
                <a:solidFill>
                  <a:schemeClr val="accent2"/>
                </a:solidFill>
                <a:latin typeface="Eras Bold ITC" panose="020B0907030504020204" pitchFamily="34" charset="0"/>
                <a:cs typeface="Arial" panose="020B0604020202020204" pitchFamily="34" charset="0"/>
              </a:rPr>
              <a:t>Illegal or unlawful purpose</a:t>
            </a:r>
            <a:r>
              <a:rPr lang="en-US" sz="2000" dirty="0">
                <a:solidFill>
                  <a:schemeClr val="tx1"/>
                </a:solidFill>
                <a:latin typeface="Eras Bold ITC" panose="020B0907030504020204" pitchFamily="34" charset="0"/>
                <a:cs typeface="Arial" panose="020B0604020202020204" pitchFamily="34" charset="0"/>
              </a:rPr>
              <a:t>: The agreement's object or consideration is </a:t>
            </a:r>
            <a:r>
              <a:rPr lang="en-US" sz="2000" dirty="0">
                <a:solidFill>
                  <a:schemeClr val="accent5"/>
                </a:solidFill>
                <a:latin typeface="Eras Bold ITC" panose="020B0907030504020204" pitchFamily="34" charset="0"/>
                <a:cs typeface="Arial" panose="020B0604020202020204" pitchFamily="34" charset="0"/>
              </a:rPr>
              <a:t>illegal, immoral</a:t>
            </a:r>
            <a:r>
              <a:rPr lang="en-US" sz="2000" dirty="0">
                <a:solidFill>
                  <a:schemeClr val="tx1"/>
                </a:solidFill>
                <a:latin typeface="Eras Bold ITC" panose="020B0907030504020204" pitchFamily="34" charset="0"/>
                <a:cs typeface="Arial" panose="020B0604020202020204" pitchFamily="34" charset="0"/>
              </a:rPr>
              <a:t>, or against public policy.</a:t>
            </a:r>
          </a:p>
          <a:p>
            <a:pPr algn="l"/>
            <a:r>
              <a:rPr lang="en-US" sz="2000" dirty="0">
                <a:solidFill>
                  <a:schemeClr val="accent2"/>
                </a:solidFill>
                <a:latin typeface="Eras Bold ITC" panose="020B0907030504020204" pitchFamily="34" charset="0"/>
                <a:cs typeface="Arial" panose="020B0604020202020204" pitchFamily="34" charset="0"/>
              </a:rPr>
              <a:t>Wagering agreements: </a:t>
            </a:r>
            <a:r>
              <a:rPr lang="en-US" sz="2000" dirty="0">
                <a:solidFill>
                  <a:schemeClr val="tx1"/>
                </a:solidFill>
                <a:latin typeface="Eras Bold ITC" panose="020B0907030504020204" pitchFamily="34" charset="0"/>
                <a:cs typeface="Arial" panose="020B0604020202020204" pitchFamily="34" charset="0"/>
              </a:rPr>
              <a:t>Agreements based </a:t>
            </a:r>
            <a:r>
              <a:rPr lang="en-US" sz="2000" dirty="0">
                <a:solidFill>
                  <a:schemeClr val="accent5"/>
                </a:solidFill>
                <a:latin typeface="Eras Bold ITC" panose="020B0907030504020204" pitchFamily="34" charset="0"/>
                <a:cs typeface="Arial" panose="020B0604020202020204" pitchFamily="34" charset="0"/>
              </a:rPr>
              <a:t>on wagers or bets </a:t>
            </a:r>
            <a:r>
              <a:rPr lang="en-US" sz="2000" dirty="0">
                <a:solidFill>
                  <a:schemeClr val="tx1"/>
                </a:solidFill>
                <a:latin typeface="Eras Bold ITC" panose="020B0907030504020204" pitchFamily="34" charset="0"/>
                <a:cs typeface="Arial" panose="020B0604020202020204" pitchFamily="34" charset="0"/>
              </a:rPr>
              <a:t>are   void by law.</a:t>
            </a:r>
          </a:p>
          <a:p>
            <a:pPr algn="l"/>
            <a:r>
              <a:rPr lang="en-US" sz="2000" dirty="0">
                <a:solidFill>
                  <a:schemeClr val="accent2"/>
                </a:solidFill>
                <a:latin typeface="Eras Bold ITC" panose="020B0907030504020204" pitchFamily="34" charset="0"/>
                <a:cs typeface="Arial" panose="020B0604020202020204" pitchFamily="34" charset="0"/>
              </a:rPr>
              <a:t>Uncertainty: </a:t>
            </a:r>
            <a:r>
              <a:rPr lang="en-US" sz="2000" dirty="0">
                <a:solidFill>
                  <a:schemeClr val="tx1"/>
                </a:solidFill>
                <a:latin typeface="Eras Bold ITC" panose="020B0907030504020204" pitchFamily="34" charset="0"/>
                <a:cs typeface="Arial" panose="020B0604020202020204" pitchFamily="34" charset="0"/>
              </a:rPr>
              <a:t>The terms are too vague and imprecise to be enforceable. </a:t>
            </a:r>
          </a:p>
          <a:p>
            <a:pPr algn="l"/>
            <a:r>
              <a:rPr lang="en-US" sz="2000" b="1" i="1" u="sng" dirty="0">
                <a:solidFill>
                  <a:schemeClr val="tx1"/>
                </a:solidFill>
                <a:latin typeface="Book Antiqua" panose="02040602050305030304" pitchFamily="18" charset="0"/>
                <a:cs typeface="Arial" panose="020B0604020202020204" pitchFamily="34" charset="0"/>
              </a:rPr>
              <a:t>^^^^^^The above are the examples of an agreement being void ^^^^^</a:t>
            </a:r>
          </a:p>
          <a:p>
            <a:pPr algn="l"/>
            <a:endParaRPr lang="en-US" sz="2000" dirty="0">
              <a:solidFill>
                <a:schemeClr val="tx1"/>
              </a:solidFill>
              <a:latin typeface="Eras Bold ITC" panose="020B0907030504020204" pitchFamily="34" charset="0"/>
              <a:cs typeface="Arial" panose="020B0604020202020204" pitchFamily="34" charset="0"/>
            </a:endParaRPr>
          </a:p>
          <a:p>
            <a:pPr algn="l"/>
            <a:endParaRPr lang="en-US" sz="2000" dirty="0">
              <a:solidFill>
                <a:schemeClr val="tx1"/>
              </a:solidFill>
              <a:latin typeface="Eras Bold ITC" panose="020B0907030504020204" pitchFamily="34" charset="0"/>
              <a:cs typeface="Arial" panose="020B0604020202020204" pitchFamily="34" charset="0"/>
            </a:endParaRPr>
          </a:p>
          <a:p>
            <a:pPr algn="l"/>
            <a:endParaRPr lang="en-US" sz="2000" i="1" u="sng"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77FF396-F970-F490-FDFE-3D4E807E6242}"/>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016296" y="1115795"/>
            <a:ext cx="2792009" cy="1536264"/>
          </a:xfrm>
          <a:prstGeom prst="rect">
            <a:avLst/>
          </a:prstGeom>
          <a:ln>
            <a:noFill/>
          </a:ln>
          <a:effectLst>
            <a:softEdge rad="112500"/>
          </a:effectLst>
        </p:spPr>
      </p:pic>
      <p:pic>
        <p:nvPicPr>
          <p:cNvPr id="7" name="Picture 6">
            <a:extLst>
              <a:ext uri="{FF2B5EF4-FFF2-40B4-BE49-F238E27FC236}">
                <a16:creationId xmlns:a16="http://schemas.microsoft.com/office/drawing/2014/main" id="{23F8C036-7CBC-5EAF-A6A2-0559F6DC637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6834116" y="5486647"/>
            <a:ext cx="2917482" cy="1536264"/>
          </a:xfrm>
          <a:prstGeom prst="rect">
            <a:avLst/>
          </a:prstGeom>
          <a:ln>
            <a:noFill/>
          </a:ln>
          <a:effectLst>
            <a:softEdge rad="112500"/>
          </a:effectLst>
        </p:spPr>
      </p:pic>
      <p:pic>
        <p:nvPicPr>
          <p:cNvPr id="9" name="Picture 8">
            <a:extLst>
              <a:ext uri="{FF2B5EF4-FFF2-40B4-BE49-F238E27FC236}">
                <a16:creationId xmlns:a16="http://schemas.microsoft.com/office/drawing/2014/main" id="{20336DD3-086F-45C1-1F0B-129B4AFDF4BC}"/>
              </a:ext>
            </a:extLst>
          </p:cNvPr>
          <p:cNvPicPr>
            <a:picLocks noChangeAspect="1"/>
          </p:cNvPicPr>
          <p:nvPr/>
        </p:nvPicPr>
        <p:blipFill>
          <a:blip r:embed="rId4">
            <a:alphaModFix amt="5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97743" y="-152400"/>
            <a:ext cx="10138610" cy="7467599"/>
          </a:xfrm>
          <a:prstGeom prst="ellipse">
            <a:avLst/>
          </a:prstGeom>
          <a:ln>
            <a:noFill/>
          </a:ln>
          <a:effectLst>
            <a:softEdge rad="112500"/>
          </a:effectLst>
        </p:spPr>
      </p:pic>
    </p:spTree>
    <p:extLst>
      <p:ext uri="{BB962C8B-B14F-4D97-AF65-F5344CB8AC3E}">
        <p14:creationId xmlns:p14="http://schemas.microsoft.com/office/powerpoint/2010/main" val="22857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down)">
                                      <p:cBhvr>
                                        <p:cTn id="59" dur="580">
                                          <p:stCondLst>
                                            <p:cond delay="0"/>
                                          </p:stCondLst>
                                        </p:cTn>
                                        <p:tgtEl>
                                          <p:spTgt spid="3">
                                            <p:txEl>
                                              <p:pRg st="2" end="2"/>
                                            </p:txEl>
                                          </p:spTgt>
                                        </p:tgtEl>
                                      </p:cBhvr>
                                    </p:animEffect>
                                    <p:anim calcmode="lin" valueType="num">
                                      <p:cBhvr>
                                        <p:cTn id="6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2" end="2"/>
                                            </p:txEl>
                                          </p:spTgt>
                                        </p:tgtEl>
                                      </p:cBhvr>
                                      <p:to x="100000" y="60000"/>
                                    </p:animScale>
                                    <p:animScale>
                                      <p:cBhvr>
                                        <p:cTn id="66" dur="166" decel="50000">
                                          <p:stCondLst>
                                            <p:cond delay="676"/>
                                          </p:stCondLst>
                                        </p:cTn>
                                        <p:tgtEl>
                                          <p:spTgt spid="3">
                                            <p:txEl>
                                              <p:pRg st="2" end="2"/>
                                            </p:txEl>
                                          </p:spTgt>
                                        </p:tgtEl>
                                      </p:cBhvr>
                                      <p:to x="100000" y="100000"/>
                                    </p:animScale>
                                    <p:animScale>
                                      <p:cBhvr>
                                        <p:cTn id="67" dur="26">
                                          <p:stCondLst>
                                            <p:cond delay="1312"/>
                                          </p:stCondLst>
                                        </p:cTn>
                                        <p:tgtEl>
                                          <p:spTgt spid="3">
                                            <p:txEl>
                                              <p:pRg st="2" end="2"/>
                                            </p:txEl>
                                          </p:spTgt>
                                        </p:tgtEl>
                                      </p:cBhvr>
                                      <p:to x="100000" y="80000"/>
                                    </p:animScale>
                                    <p:animScale>
                                      <p:cBhvr>
                                        <p:cTn id="68" dur="166" decel="50000">
                                          <p:stCondLst>
                                            <p:cond delay="1338"/>
                                          </p:stCondLst>
                                        </p:cTn>
                                        <p:tgtEl>
                                          <p:spTgt spid="3">
                                            <p:txEl>
                                              <p:pRg st="2" end="2"/>
                                            </p:txEl>
                                          </p:spTgt>
                                        </p:tgtEl>
                                      </p:cBhvr>
                                      <p:to x="100000" y="100000"/>
                                    </p:animScale>
                                    <p:animScale>
                                      <p:cBhvr>
                                        <p:cTn id="69" dur="26">
                                          <p:stCondLst>
                                            <p:cond delay="1642"/>
                                          </p:stCondLst>
                                        </p:cTn>
                                        <p:tgtEl>
                                          <p:spTgt spid="3">
                                            <p:txEl>
                                              <p:pRg st="2" end="2"/>
                                            </p:txEl>
                                          </p:spTgt>
                                        </p:tgtEl>
                                      </p:cBhvr>
                                      <p:to x="100000" y="90000"/>
                                    </p:animScale>
                                    <p:animScale>
                                      <p:cBhvr>
                                        <p:cTn id="70" dur="166" decel="50000">
                                          <p:stCondLst>
                                            <p:cond delay="1668"/>
                                          </p:stCondLst>
                                        </p:cTn>
                                        <p:tgtEl>
                                          <p:spTgt spid="3">
                                            <p:txEl>
                                              <p:pRg st="2" end="2"/>
                                            </p:txEl>
                                          </p:spTgt>
                                        </p:tgtEl>
                                      </p:cBhvr>
                                      <p:to x="100000" y="100000"/>
                                    </p:animScale>
                                    <p:animScale>
                                      <p:cBhvr>
                                        <p:cTn id="71" dur="26">
                                          <p:stCondLst>
                                            <p:cond delay="1808"/>
                                          </p:stCondLst>
                                        </p:cTn>
                                        <p:tgtEl>
                                          <p:spTgt spid="3">
                                            <p:txEl>
                                              <p:pRg st="2" end="2"/>
                                            </p:txEl>
                                          </p:spTgt>
                                        </p:tgtEl>
                                      </p:cBhvr>
                                      <p:to x="100000" y="95000"/>
                                    </p:animScale>
                                    <p:animScale>
                                      <p:cBhvr>
                                        <p:cTn id="72" dur="166" decel="50000">
                                          <p:stCondLst>
                                            <p:cond delay="1834"/>
                                          </p:stCondLst>
                                        </p:cTn>
                                        <p:tgtEl>
                                          <p:spTgt spid="3">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wipe(down)">
                                      <p:cBhvr>
                                        <p:cTn id="77" dur="580">
                                          <p:stCondLst>
                                            <p:cond delay="0"/>
                                          </p:stCondLst>
                                        </p:cTn>
                                        <p:tgtEl>
                                          <p:spTgt spid="3">
                                            <p:txEl>
                                              <p:pRg st="3" end="3"/>
                                            </p:txEl>
                                          </p:spTgt>
                                        </p:tgtEl>
                                      </p:cBhvr>
                                    </p:animEffect>
                                    <p:anim calcmode="lin" valueType="num">
                                      <p:cBhvr>
                                        <p:cTn id="7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3" end="3"/>
                                            </p:txEl>
                                          </p:spTgt>
                                        </p:tgtEl>
                                      </p:cBhvr>
                                      <p:to x="100000" y="60000"/>
                                    </p:animScale>
                                    <p:animScale>
                                      <p:cBhvr>
                                        <p:cTn id="84" dur="166" decel="50000">
                                          <p:stCondLst>
                                            <p:cond delay="676"/>
                                          </p:stCondLst>
                                        </p:cTn>
                                        <p:tgtEl>
                                          <p:spTgt spid="3">
                                            <p:txEl>
                                              <p:pRg st="3" end="3"/>
                                            </p:txEl>
                                          </p:spTgt>
                                        </p:tgtEl>
                                      </p:cBhvr>
                                      <p:to x="100000" y="100000"/>
                                    </p:animScale>
                                    <p:animScale>
                                      <p:cBhvr>
                                        <p:cTn id="85" dur="26">
                                          <p:stCondLst>
                                            <p:cond delay="1312"/>
                                          </p:stCondLst>
                                        </p:cTn>
                                        <p:tgtEl>
                                          <p:spTgt spid="3">
                                            <p:txEl>
                                              <p:pRg st="3" end="3"/>
                                            </p:txEl>
                                          </p:spTgt>
                                        </p:tgtEl>
                                      </p:cBhvr>
                                      <p:to x="100000" y="80000"/>
                                    </p:animScale>
                                    <p:animScale>
                                      <p:cBhvr>
                                        <p:cTn id="86" dur="166" decel="50000">
                                          <p:stCondLst>
                                            <p:cond delay="1338"/>
                                          </p:stCondLst>
                                        </p:cTn>
                                        <p:tgtEl>
                                          <p:spTgt spid="3">
                                            <p:txEl>
                                              <p:pRg st="3" end="3"/>
                                            </p:txEl>
                                          </p:spTgt>
                                        </p:tgtEl>
                                      </p:cBhvr>
                                      <p:to x="100000" y="100000"/>
                                    </p:animScale>
                                    <p:animScale>
                                      <p:cBhvr>
                                        <p:cTn id="87" dur="26">
                                          <p:stCondLst>
                                            <p:cond delay="1642"/>
                                          </p:stCondLst>
                                        </p:cTn>
                                        <p:tgtEl>
                                          <p:spTgt spid="3">
                                            <p:txEl>
                                              <p:pRg st="3" end="3"/>
                                            </p:txEl>
                                          </p:spTgt>
                                        </p:tgtEl>
                                      </p:cBhvr>
                                      <p:to x="100000" y="90000"/>
                                    </p:animScale>
                                    <p:animScale>
                                      <p:cBhvr>
                                        <p:cTn id="88" dur="166" decel="50000">
                                          <p:stCondLst>
                                            <p:cond delay="1668"/>
                                          </p:stCondLst>
                                        </p:cTn>
                                        <p:tgtEl>
                                          <p:spTgt spid="3">
                                            <p:txEl>
                                              <p:pRg st="3" end="3"/>
                                            </p:txEl>
                                          </p:spTgt>
                                        </p:tgtEl>
                                      </p:cBhvr>
                                      <p:to x="100000" y="100000"/>
                                    </p:animScale>
                                    <p:animScale>
                                      <p:cBhvr>
                                        <p:cTn id="89" dur="26">
                                          <p:stCondLst>
                                            <p:cond delay="1808"/>
                                          </p:stCondLst>
                                        </p:cTn>
                                        <p:tgtEl>
                                          <p:spTgt spid="3">
                                            <p:txEl>
                                              <p:pRg st="3" end="3"/>
                                            </p:txEl>
                                          </p:spTgt>
                                        </p:tgtEl>
                                      </p:cBhvr>
                                      <p:to x="100000" y="95000"/>
                                    </p:animScale>
                                    <p:animScale>
                                      <p:cBhvr>
                                        <p:cTn id="90" dur="166" decel="50000">
                                          <p:stCondLst>
                                            <p:cond delay="1834"/>
                                          </p:stCondLst>
                                        </p:cTn>
                                        <p:tgtEl>
                                          <p:spTgt spid="3">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3">
                                            <p:txEl>
                                              <p:pRg st="4" end="4"/>
                                            </p:txEl>
                                          </p:spTgt>
                                        </p:tgtEl>
                                        <p:attrNameLst>
                                          <p:attrName>style.visibility</p:attrName>
                                        </p:attrNameLst>
                                      </p:cBhvr>
                                      <p:to>
                                        <p:strVal val="visible"/>
                                      </p:to>
                                    </p:set>
                                    <p:animEffect transition="in" filter="wipe(down)">
                                      <p:cBhvr>
                                        <p:cTn id="95" dur="580">
                                          <p:stCondLst>
                                            <p:cond delay="0"/>
                                          </p:stCondLst>
                                        </p:cTn>
                                        <p:tgtEl>
                                          <p:spTgt spid="3">
                                            <p:txEl>
                                              <p:pRg st="4" end="4"/>
                                            </p:txEl>
                                          </p:spTgt>
                                        </p:tgtEl>
                                      </p:cBhvr>
                                    </p:animEffect>
                                    <p:anim calcmode="lin" valueType="num">
                                      <p:cBhvr>
                                        <p:cTn id="9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4" end="4"/>
                                            </p:txEl>
                                          </p:spTgt>
                                        </p:tgtEl>
                                      </p:cBhvr>
                                      <p:to x="100000" y="60000"/>
                                    </p:animScale>
                                    <p:animScale>
                                      <p:cBhvr>
                                        <p:cTn id="102" dur="166" decel="50000">
                                          <p:stCondLst>
                                            <p:cond delay="676"/>
                                          </p:stCondLst>
                                        </p:cTn>
                                        <p:tgtEl>
                                          <p:spTgt spid="3">
                                            <p:txEl>
                                              <p:pRg st="4" end="4"/>
                                            </p:txEl>
                                          </p:spTgt>
                                        </p:tgtEl>
                                      </p:cBhvr>
                                      <p:to x="100000" y="100000"/>
                                    </p:animScale>
                                    <p:animScale>
                                      <p:cBhvr>
                                        <p:cTn id="103" dur="26">
                                          <p:stCondLst>
                                            <p:cond delay="1312"/>
                                          </p:stCondLst>
                                        </p:cTn>
                                        <p:tgtEl>
                                          <p:spTgt spid="3">
                                            <p:txEl>
                                              <p:pRg st="4" end="4"/>
                                            </p:txEl>
                                          </p:spTgt>
                                        </p:tgtEl>
                                      </p:cBhvr>
                                      <p:to x="100000" y="80000"/>
                                    </p:animScale>
                                    <p:animScale>
                                      <p:cBhvr>
                                        <p:cTn id="104" dur="166" decel="50000">
                                          <p:stCondLst>
                                            <p:cond delay="1338"/>
                                          </p:stCondLst>
                                        </p:cTn>
                                        <p:tgtEl>
                                          <p:spTgt spid="3">
                                            <p:txEl>
                                              <p:pRg st="4" end="4"/>
                                            </p:txEl>
                                          </p:spTgt>
                                        </p:tgtEl>
                                      </p:cBhvr>
                                      <p:to x="100000" y="100000"/>
                                    </p:animScale>
                                    <p:animScale>
                                      <p:cBhvr>
                                        <p:cTn id="105" dur="26">
                                          <p:stCondLst>
                                            <p:cond delay="1642"/>
                                          </p:stCondLst>
                                        </p:cTn>
                                        <p:tgtEl>
                                          <p:spTgt spid="3">
                                            <p:txEl>
                                              <p:pRg st="4" end="4"/>
                                            </p:txEl>
                                          </p:spTgt>
                                        </p:tgtEl>
                                      </p:cBhvr>
                                      <p:to x="100000" y="90000"/>
                                    </p:animScale>
                                    <p:animScale>
                                      <p:cBhvr>
                                        <p:cTn id="106" dur="166" decel="50000">
                                          <p:stCondLst>
                                            <p:cond delay="1668"/>
                                          </p:stCondLst>
                                        </p:cTn>
                                        <p:tgtEl>
                                          <p:spTgt spid="3">
                                            <p:txEl>
                                              <p:pRg st="4" end="4"/>
                                            </p:txEl>
                                          </p:spTgt>
                                        </p:tgtEl>
                                      </p:cBhvr>
                                      <p:to x="100000" y="100000"/>
                                    </p:animScale>
                                    <p:animScale>
                                      <p:cBhvr>
                                        <p:cTn id="107" dur="26">
                                          <p:stCondLst>
                                            <p:cond delay="1808"/>
                                          </p:stCondLst>
                                        </p:cTn>
                                        <p:tgtEl>
                                          <p:spTgt spid="3">
                                            <p:txEl>
                                              <p:pRg st="4" end="4"/>
                                            </p:txEl>
                                          </p:spTgt>
                                        </p:tgtEl>
                                      </p:cBhvr>
                                      <p:to x="100000" y="95000"/>
                                    </p:animScale>
                                    <p:animScale>
                                      <p:cBhvr>
                                        <p:cTn id="108" dur="166" decel="50000">
                                          <p:stCondLst>
                                            <p:cond delay="1834"/>
                                          </p:stCondLst>
                                        </p:cTn>
                                        <p:tgtEl>
                                          <p:spTgt spid="3">
                                            <p:txEl>
                                              <p:pRg st="4" end="4"/>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3">
                                            <p:txEl>
                                              <p:pRg st="5" end="5"/>
                                            </p:txEl>
                                          </p:spTgt>
                                        </p:tgtEl>
                                        <p:attrNameLst>
                                          <p:attrName>style.visibility</p:attrName>
                                        </p:attrNameLst>
                                      </p:cBhvr>
                                      <p:to>
                                        <p:strVal val="visible"/>
                                      </p:to>
                                    </p:set>
                                    <p:animEffect transition="in" filter="wipe(down)">
                                      <p:cBhvr>
                                        <p:cTn id="113" dur="580">
                                          <p:stCondLst>
                                            <p:cond delay="0"/>
                                          </p:stCondLst>
                                        </p:cTn>
                                        <p:tgtEl>
                                          <p:spTgt spid="3">
                                            <p:txEl>
                                              <p:pRg st="5" end="5"/>
                                            </p:txEl>
                                          </p:spTgt>
                                        </p:tgtEl>
                                      </p:cBhvr>
                                    </p:animEffect>
                                    <p:anim calcmode="lin" valueType="num">
                                      <p:cBhvr>
                                        <p:cTn id="1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5" end="5"/>
                                            </p:txEl>
                                          </p:spTgt>
                                        </p:tgtEl>
                                      </p:cBhvr>
                                      <p:to x="100000" y="60000"/>
                                    </p:animScale>
                                    <p:animScale>
                                      <p:cBhvr>
                                        <p:cTn id="120" dur="166" decel="50000">
                                          <p:stCondLst>
                                            <p:cond delay="676"/>
                                          </p:stCondLst>
                                        </p:cTn>
                                        <p:tgtEl>
                                          <p:spTgt spid="3">
                                            <p:txEl>
                                              <p:pRg st="5" end="5"/>
                                            </p:txEl>
                                          </p:spTgt>
                                        </p:tgtEl>
                                      </p:cBhvr>
                                      <p:to x="100000" y="100000"/>
                                    </p:animScale>
                                    <p:animScale>
                                      <p:cBhvr>
                                        <p:cTn id="121" dur="26">
                                          <p:stCondLst>
                                            <p:cond delay="1312"/>
                                          </p:stCondLst>
                                        </p:cTn>
                                        <p:tgtEl>
                                          <p:spTgt spid="3">
                                            <p:txEl>
                                              <p:pRg st="5" end="5"/>
                                            </p:txEl>
                                          </p:spTgt>
                                        </p:tgtEl>
                                      </p:cBhvr>
                                      <p:to x="100000" y="80000"/>
                                    </p:animScale>
                                    <p:animScale>
                                      <p:cBhvr>
                                        <p:cTn id="122" dur="166" decel="50000">
                                          <p:stCondLst>
                                            <p:cond delay="1338"/>
                                          </p:stCondLst>
                                        </p:cTn>
                                        <p:tgtEl>
                                          <p:spTgt spid="3">
                                            <p:txEl>
                                              <p:pRg st="5" end="5"/>
                                            </p:txEl>
                                          </p:spTgt>
                                        </p:tgtEl>
                                      </p:cBhvr>
                                      <p:to x="100000" y="100000"/>
                                    </p:animScale>
                                    <p:animScale>
                                      <p:cBhvr>
                                        <p:cTn id="123" dur="26">
                                          <p:stCondLst>
                                            <p:cond delay="1642"/>
                                          </p:stCondLst>
                                        </p:cTn>
                                        <p:tgtEl>
                                          <p:spTgt spid="3">
                                            <p:txEl>
                                              <p:pRg st="5" end="5"/>
                                            </p:txEl>
                                          </p:spTgt>
                                        </p:tgtEl>
                                      </p:cBhvr>
                                      <p:to x="100000" y="90000"/>
                                    </p:animScale>
                                    <p:animScale>
                                      <p:cBhvr>
                                        <p:cTn id="124" dur="166" decel="50000">
                                          <p:stCondLst>
                                            <p:cond delay="1668"/>
                                          </p:stCondLst>
                                        </p:cTn>
                                        <p:tgtEl>
                                          <p:spTgt spid="3">
                                            <p:txEl>
                                              <p:pRg st="5" end="5"/>
                                            </p:txEl>
                                          </p:spTgt>
                                        </p:tgtEl>
                                      </p:cBhvr>
                                      <p:to x="100000" y="100000"/>
                                    </p:animScale>
                                    <p:animScale>
                                      <p:cBhvr>
                                        <p:cTn id="125" dur="26">
                                          <p:stCondLst>
                                            <p:cond delay="1808"/>
                                          </p:stCondLst>
                                        </p:cTn>
                                        <p:tgtEl>
                                          <p:spTgt spid="3">
                                            <p:txEl>
                                              <p:pRg st="5" end="5"/>
                                            </p:txEl>
                                          </p:spTgt>
                                        </p:tgtEl>
                                      </p:cBhvr>
                                      <p:to x="100000" y="95000"/>
                                    </p:animScale>
                                    <p:animScale>
                                      <p:cBhvr>
                                        <p:cTn id="126" dur="166" decel="50000">
                                          <p:stCondLst>
                                            <p:cond delay="1834"/>
                                          </p:stCondLst>
                                        </p:cTn>
                                        <p:tgtEl>
                                          <p:spTgt spid="3">
                                            <p:txEl>
                                              <p:pRg st="5" end="5"/>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3">
                                            <p:txEl>
                                              <p:pRg st="6" end="6"/>
                                            </p:txEl>
                                          </p:spTgt>
                                        </p:tgtEl>
                                        <p:attrNameLst>
                                          <p:attrName>style.visibility</p:attrName>
                                        </p:attrNameLst>
                                      </p:cBhvr>
                                      <p:to>
                                        <p:strVal val="visible"/>
                                      </p:to>
                                    </p:set>
                                    <p:animEffect transition="in" filter="wipe(down)">
                                      <p:cBhvr>
                                        <p:cTn id="131" dur="580">
                                          <p:stCondLst>
                                            <p:cond delay="0"/>
                                          </p:stCondLst>
                                        </p:cTn>
                                        <p:tgtEl>
                                          <p:spTgt spid="3">
                                            <p:txEl>
                                              <p:pRg st="6" end="6"/>
                                            </p:txEl>
                                          </p:spTgt>
                                        </p:tgtEl>
                                      </p:cBhvr>
                                    </p:animEffect>
                                    <p:anim calcmode="lin" valueType="num">
                                      <p:cBhvr>
                                        <p:cTn id="13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3">
                                            <p:txEl>
                                              <p:pRg st="6" end="6"/>
                                            </p:txEl>
                                          </p:spTgt>
                                        </p:tgtEl>
                                      </p:cBhvr>
                                      <p:to x="100000" y="60000"/>
                                    </p:animScale>
                                    <p:animScale>
                                      <p:cBhvr>
                                        <p:cTn id="138" dur="166" decel="50000">
                                          <p:stCondLst>
                                            <p:cond delay="676"/>
                                          </p:stCondLst>
                                        </p:cTn>
                                        <p:tgtEl>
                                          <p:spTgt spid="3">
                                            <p:txEl>
                                              <p:pRg st="6" end="6"/>
                                            </p:txEl>
                                          </p:spTgt>
                                        </p:tgtEl>
                                      </p:cBhvr>
                                      <p:to x="100000" y="100000"/>
                                    </p:animScale>
                                    <p:animScale>
                                      <p:cBhvr>
                                        <p:cTn id="139" dur="26">
                                          <p:stCondLst>
                                            <p:cond delay="1312"/>
                                          </p:stCondLst>
                                        </p:cTn>
                                        <p:tgtEl>
                                          <p:spTgt spid="3">
                                            <p:txEl>
                                              <p:pRg st="6" end="6"/>
                                            </p:txEl>
                                          </p:spTgt>
                                        </p:tgtEl>
                                      </p:cBhvr>
                                      <p:to x="100000" y="80000"/>
                                    </p:animScale>
                                    <p:animScale>
                                      <p:cBhvr>
                                        <p:cTn id="140" dur="166" decel="50000">
                                          <p:stCondLst>
                                            <p:cond delay="1338"/>
                                          </p:stCondLst>
                                        </p:cTn>
                                        <p:tgtEl>
                                          <p:spTgt spid="3">
                                            <p:txEl>
                                              <p:pRg st="6" end="6"/>
                                            </p:txEl>
                                          </p:spTgt>
                                        </p:tgtEl>
                                      </p:cBhvr>
                                      <p:to x="100000" y="100000"/>
                                    </p:animScale>
                                    <p:animScale>
                                      <p:cBhvr>
                                        <p:cTn id="141" dur="26">
                                          <p:stCondLst>
                                            <p:cond delay="1642"/>
                                          </p:stCondLst>
                                        </p:cTn>
                                        <p:tgtEl>
                                          <p:spTgt spid="3">
                                            <p:txEl>
                                              <p:pRg st="6" end="6"/>
                                            </p:txEl>
                                          </p:spTgt>
                                        </p:tgtEl>
                                      </p:cBhvr>
                                      <p:to x="100000" y="90000"/>
                                    </p:animScale>
                                    <p:animScale>
                                      <p:cBhvr>
                                        <p:cTn id="142" dur="166" decel="50000">
                                          <p:stCondLst>
                                            <p:cond delay="1668"/>
                                          </p:stCondLst>
                                        </p:cTn>
                                        <p:tgtEl>
                                          <p:spTgt spid="3">
                                            <p:txEl>
                                              <p:pRg st="6" end="6"/>
                                            </p:txEl>
                                          </p:spTgt>
                                        </p:tgtEl>
                                      </p:cBhvr>
                                      <p:to x="100000" y="100000"/>
                                    </p:animScale>
                                    <p:animScale>
                                      <p:cBhvr>
                                        <p:cTn id="143" dur="26">
                                          <p:stCondLst>
                                            <p:cond delay="1808"/>
                                          </p:stCondLst>
                                        </p:cTn>
                                        <p:tgtEl>
                                          <p:spTgt spid="3">
                                            <p:txEl>
                                              <p:pRg st="6" end="6"/>
                                            </p:txEl>
                                          </p:spTgt>
                                        </p:tgtEl>
                                      </p:cBhvr>
                                      <p:to x="100000" y="95000"/>
                                    </p:animScale>
                                    <p:animScale>
                                      <p:cBhvr>
                                        <p:cTn id="144" dur="166" decel="50000">
                                          <p:stCondLst>
                                            <p:cond delay="1834"/>
                                          </p:stCondLst>
                                        </p:cTn>
                                        <p:tgtEl>
                                          <p:spTgt spid="3">
                                            <p:txEl>
                                              <p:pRg st="6" end="6"/>
                                            </p:txEl>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3">
                                            <p:txEl>
                                              <p:pRg st="7" end="7"/>
                                            </p:txEl>
                                          </p:spTgt>
                                        </p:tgtEl>
                                        <p:attrNameLst>
                                          <p:attrName>style.visibility</p:attrName>
                                        </p:attrNameLst>
                                      </p:cBhvr>
                                      <p:to>
                                        <p:strVal val="visible"/>
                                      </p:to>
                                    </p:set>
                                    <p:animEffect transition="in" filter="wipe(down)">
                                      <p:cBhvr>
                                        <p:cTn id="149" dur="580">
                                          <p:stCondLst>
                                            <p:cond delay="0"/>
                                          </p:stCondLst>
                                        </p:cTn>
                                        <p:tgtEl>
                                          <p:spTgt spid="3">
                                            <p:txEl>
                                              <p:pRg st="7" end="7"/>
                                            </p:txEl>
                                          </p:spTgt>
                                        </p:tgtEl>
                                      </p:cBhvr>
                                    </p:animEffect>
                                    <p:anim calcmode="lin" valueType="num">
                                      <p:cBhvr>
                                        <p:cTn id="15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3">
                                            <p:txEl>
                                              <p:pRg st="7" end="7"/>
                                            </p:txEl>
                                          </p:spTgt>
                                        </p:tgtEl>
                                      </p:cBhvr>
                                      <p:to x="100000" y="60000"/>
                                    </p:animScale>
                                    <p:animScale>
                                      <p:cBhvr>
                                        <p:cTn id="156" dur="166" decel="50000">
                                          <p:stCondLst>
                                            <p:cond delay="676"/>
                                          </p:stCondLst>
                                        </p:cTn>
                                        <p:tgtEl>
                                          <p:spTgt spid="3">
                                            <p:txEl>
                                              <p:pRg st="7" end="7"/>
                                            </p:txEl>
                                          </p:spTgt>
                                        </p:tgtEl>
                                      </p:cBhvr>
                                      <p:to x="100000" y="100000"/>
                                    </p:animScale>
                                    <p:animScale>
                                      <p:cBhvr>
                                        <p:cTn id="157" dur="26">
                                          <p:stCondLst>
                                            <p:cond delay="1312"/>
                                          </p:stCondLst>
                                        </p:cTn>
                                        <p:tgtEl>
                                          <p:spTgt spid="3">
                                            <p:txEl>
                                              <p:pRg st="7" end="7"/>
                                            </p:txEl>
                                          </p:spTgt>
                                        </p:tgtEl>
                                      </p:cBhvr>
                                      <p:to x="100000" y="80000"/>
                                    </p:animScale>
                                    <p:animScale>
                                      <p:cBhvr>
                                        <p:cTn id="158" dur="166" decel="50000">
                                          <p:stCondLst>
                                            <p:cond delay="1338"/>
                                          </p:stCondLst>
                                        </p:cTn>
                                        <p:tgtEl>
                                          <p:spTgt spid="3">
                                            <p:txEl>
                                              <p:pRg st="7" end="7"/>
                                            </p:txEl>
                                          </p:spTgt>
                                        </p:tgtEl>
                                      </p:cBhvr>
                                      <p:to x="100000" y="100000"/>
                                    </p:animScale>
                                    <p:animScale>
                                      <p:cBhvr>
                                        <p:cTn id="159" dur="26">
                                          <p:stCondLst>
                                            <p:cond delay="1642"/>
                                          </p:stCondLst>
                                        </p:cTn>
                                        <p:tgtEl>
                                          <p:spTgt spid="3">
                                            <p:txEl>
                                              <p:pRg st="7" end="7"/>
                                            </p:txEl>
                                          </p:spTgt>
                                        </p:tgtEl>
                                      </p:cBhvr>
                                      <p:to x="100000" y="90000"/>
                                    </p:animScale>
                                    <p:animScale>
                                      <p:cBhvr>
                                        <p:cTn id="160" dur="166" decel="50000">
                                          <p:stCondLst>
                                            <p:cond delay="1668"/>
                                          </p:stCondLst>
                                        </p:cTn>
                                        <p:tgtEl>
                                          <p:spTgt spid="3">
                                            <p:txEl>
                                              <p:pRg st="7" end="7"/>
                                            </p:txEl>
                                          </p:spTgt>
                                        </p:tgtEl>
                                      </p:cBhvr>
                                      <p:to x="100000" y="100000"/>
                                    </p:animScale>
                                    <p:animScale>
                                      <p:cBhvr>
                                        <p:cTn id="161" dur="26">
                                          <p:stCondLst>
                                            <p:cond delay="1808"/>
                                          </p:stCondLst>
                                        </p:cTn>
                                        <p:tgtEl>
                                          <p:spTgt spid="3">
                                            <p:txEl>
                                              <p:pRg st="7" end="7"/>
                                            </p:txEl>
                                          </p:spTgt>
                                        </p:tgtEl>
                                      </p:cBhvr>
                                      <p:to x="100000" y="95000"/>
                                    </p:animScale>
                                    <p:animScale>
                                      <p:cBhvr>
                                        <p:cTn id="162" dur="166" decel="50000">
                                          <p:stCondLst>
                                            <p:cond delay="1834"/>
                                          </p:stCondLst>
                                        </p:cTn>
                                        <p:tgtEl>
                                          <p:spTgt spid="3">
                                            <p:txEl>
                                              <p:pRg st="7" end="7"/>
                                            </p:txEl>
                                          </p:spTgt>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3">
                                            <p:txEl>
                                              <p:pRg st="8" end="8"/>
                                            </p:txEl>
                                          </p:spTgt>
                                        </p:tgtEl>
                                        <p:attrNameLst>
                                          <p:attrName>style.visibility</p:attrName>
                                        </p:attrNameLst>
                                      </p:cBhvr>
                                      <p:to>
                                        <p:strVal val="visible"/>
                                      </p:to>
                                    </p:set>
                                    <p:animEffect transition="in" filter="wipe(down)">
                                      <p:cBhvr>
                                        <p:cTn id="167" dur="580">
                                          <p:stCondLst>
                                            <p:cond delay="0"/>
                                          </p:stCondLst>
                                        </p:cTn>
                                        <p:tgtEl>
                                          <p:spTgt spid="3">
                                            <p:txEl>
                                              <p:pRg st="8" end="8"/>
                                            </p:txEl>
                                          </p:spTgt>
                                        </p:tgtEl>
                                      </p:cBhvr>
                                    </p:animEffect>
                                    <p:anim calcmode="lin" valueType="num">
                                      <p:cBhvr>
                                        <p:cTn id="16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8" end="8"/>
                                            </p:txEl>
                                          </p:spTgt>
                                        </p:tgtEl>
                                      </p:cBhvr>
                                      <p:to x="100000" y="60000"/>
                                    </p:animScale>
                                    <p:animScale>
                                      <p:cBhvr>
                                        <p:cTn id="174" dur="166" decel="50000">
                                          <p:stCondLst>
                                            <p:cond delay="676"/>
                                          </p:stCondLst>
                                        </p:cTn>
                                        <p:tgtEl>
                                          <p:spTgt spid="3">
                                            <p:txEl>
                                              <p:pRg st="8" end="8"/>
                                            </p:txEl>
                                          </p:spTgt>
                                        </p:tgtEl>
                                      </p:cBhvr>
                                      <p:to x="100000" y="100000"/>
                                    </p:animScale>
                                    <p:animScale>
                                      <p:cBhvr>
                                        <p:cTn id="175" dur="26">
                                          <p:stCondLst>
                                            <p:cond delay="1312"/>
                                          </p:stCondLst>
                                        </p:cTn>
                                        <p:tgtEl>
                                          <p:spTgt spid="3">
                                            <p:txEl>
                                              <p:pRg st="8" end="8"/>
                                            </p:txEl>
                                          </p:spTgt>
                                        </p:tgtEl>
                                      </p:cBhvr>
                                      <p:to x="100000" y="80000"/>
                                    </p:animScale>
                                    <p:animScale>
                                      <p:cBhvr>
                                        <p:cTn id="176" dur="166" decel="50000">
                                          <p:stCondLst>
                                            <p:cond delay="1338"/>
                                          </p:stCondLst>
                                        </p:cTn>
                                        <p:tgtEl>
                                          <p:spTgt spid="3">
                                            <p:txEl>
                                              <p:pRg st="8" end="8"/>
                                            </p:txEl>
                                          </p:spTgt>
                                        </p:tgtEl>
                                      </p:cBhvr>
                                      <p:to x="100000" y="100000"/>
                                    </p:animScale>
                                    <p:animScale>
                                      <p:cBhvr>
                                        <p:cTn id="177" dur="26">
                                          <p:stCondLst>
                                            <p:cond delay="1642"/>
                                          </p:stCondLst>
                                        </p:cTn>
                                        <p:tgtEl>
                                          <p:spTgt spid="3">
                                            <p:txEl>
                                              <p:pRg st="8" end="8"/>
                                            </p:txEl>
                                          </p:spTgt>
                                        </p:tgtEl>
                                      </p:cBhvr>
                                      <p:to x="100000" y="90000"/>
                                    </p:animScale>
                                    <p:animScale>
                                      <p:cBhvr>
                                        <p:cTn id="178" dur="166" decel="50000">
                                          <p:stCondLst>
                                            <p:cond delay="1668"/>
                                          </p:stCondLst>
                                        </p:cTn>
                                        <p:tgtEl>
                                          <p:spTgt spid="3">
                                            <p:txEl>
                                              <p:pRg st="8" end="8"/>
                                            </p:txEl>
                                          </p:spTgt>
                                        </p:tgtEl>
                                      </p:cBhvr>
                                      <p:to x="100000" y="100000"/>
                                    </p:animScale>
                                    <p:animScale>
                                      <p:cBhvr>
                                        <p:cTn id="179" dur="26">
                                          <p:stCondLst>
                                            <p:cond delay="1808"/>
                                          </p:stCondLst>
                                        </p:cTn>
                                        <p:tgtEl>
                                          <p:spTgt spid="3">
                                            <p:txEl>
                                              <p:pRg st="8" end="8"/>
                                            </p:txEl>
                                          </p:spTgt>
                                        </p:tgtEl>
                                      </p:cBhvr>
                                      <p:to x="100000" y="95000"/>
                                    </p:animScale>
                                    <p:animScale>
                                      <p:cBhvr>
                                        <p:cTn id="180" dur="166" decel="50000">
                                          <p:stCondLst>
                                            <p:cond delay="1834"/>
                                          </p:stCondLst>
                                        </p:cTn>
                                        <p:tgtEl>
                                          <p:spTgt spid="3">
                                            <p:txEl>
                                              <p:pRg st="8" end="8"/>
                                            </p:txEl>
                                          </p:spTgt>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5"/>
                                        </p:tgtEl>
                                        <p:attrNameLst>
                                          <p:attrName>style.visibility</p:attrName>
                                        </p:attrNameLst>
                                      </p:cBhvr>
                                      <p:to>
                                        <p:strVal val="visible"/>
                                      </p:to>
                                    </p:set>
                                    <p:animEffect transition="in" filter="wipe(down)">
                                      <p:cBhvr>
                                        <p:cTn id="183" dur="580">
                                          <p:stCondLst>
                                            <p:cond delay="0"/>
                                          </p:stCondLst>
                                        </p:cTn>
                                        <p:tgtEl>
                                          <p:spTgt spid="5"/>
                                        </p:tgtEl>
                                      </p:cBhvr>
                                    </p:animEffect>
                                    <p:anim calcmode="lin" valueType="num">
                                      <p:cBhvr>
                                        <p:cTn id="18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9" dur="26">
                                          <p:stCondLst>
                                            <p:cond delay="650"/>
                                          </p:stCondLst>
                                        </p:cTn>
                                        <p:tgtEl>
                                          <p:spTgt spid="5"/>
                                        </p:tgtEl>
                                      </p:cBhvr>
                                      <p:to x="100000" y="60000"/>
                                    </p:animScale>
                                    <p:animScale>
                                      <p:cBhvr>
                                        <p:cTn id="190" dur="166" decel="50000">
                                          <p:stCondLst>
                                            <p:cond delay="676"/>
                                          </p:stCondLst>
                                        </p:cTn>
                                        <p:tgtEl>
                                          <p:spTgt spid="5"/>
                                        </p:tgtEl>
                                      </p:cBhvr>
                                      <p:to x="100000" y="100000"/>
                                    </p:animScale>
                                    <p:animScale>
                                      <p:cBhvr>
                                        <p:cTn id="191" dur="26">
                                          <p:stCondLst>
                                            <p:cond delay="1312"/>
                                          </p:stCondLst>
                                        </p:cTn>
                                        <p:tgtEl>
                                          <p:spTgt spid="5"/>
                                        </p:tgtEl>
                                      </p:cBhvr>
                                      <p:to x="100000" y="80000"/>
                                    </p:animScale>
                                    <p:animScale>
                                      <p:cBhvr>
                                        <p:cTn id="192" dur="166" decel="50000">
                                          <p:stCondLst>
                                            <p:cond delay="1338"/>
                                          </p:stCondLst>
                                        </p:cTn>
                                        <p:tgtEl>
                                          <p:spTgt spid="5"/>
                                        </p:tgtEl>
                                      </p:cBhvr>
                                      <p:to x="100000" y="100000"/>
                                    </p:animScale>
                                    <p:animScale>
                                      <p:cBhvr>
                                        <p:cTn id="193" dur="26">
                                          <p:stCondLst>
                                            <p:cond delay="1642"/>
                                          </p:stCondLst>
                                        </p:cTn>
                                        <p:tgtEl>
                                          <p:spTgt spid="5"/>
                                        </p:tgtEl>
                                      </p:cBhvr>
                                      <p:to x="100000" y="90000"/>
                                    </p:animScale>
                                    <p:animScale>
                                      <p:cBhvr>
                                        <p:cTn id="194" dur="166" decel="50000">
                                          <p:stCondLst>
                                            <p:cond delay="1668"/>
                                          </p:stCondLst>
                                        </p:cTn>
                                        <p:tgtEl>
                                          <p:spTgt spid="5"/>
                                        </p:tgtEl>
                                      </p:cBhvr>
                                      <p:to x="100000" y="100000"/>
                                    </p:animScale>
                                    <p:animScale>
                                      <p:cBhvr>
                                        <p:cTn id="195" dur="26">
                                          <p:stCondLst>
                                            <p:cond delay="1808"/>
                                          </p:stCondLst>
                                        </p:cTn>
                                        <p:tgtEl>
                                          <p:spTgt spid="5"/>
                                        </p:tgtEl>
                                      </p:cBhvr>
                                      <p:to x="100000" y="95000"/>
                                    </p:animScale>
                                    <p:animScale>
                                      <p:cBhvr>
                                        <p:cTn id="196" dur="166" decel="50000">
                                          <p:stCondLst>
                                            <p:cond delay="1834"/>
                                          </p:stCondLst>
                                        </p:cTn>
                                        <p:tgtEl>
                                          <p:spTgt spid="5"/>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7"/>
                                        </p:tgtEl>
                                        <p:attrNameLst>
                                          <p:attrName>style.visibility</p:attrName>
                                        </p:attrNameLst>
                                      </p:cBhvr>
                                      <p:to>
                                        <p:strVal val="visible"/>
                                      </p:to>
                                    </p:set>
                                    <p:animEffect transition="in" filter="wipe(down)">
                                      <p:cBhvr>
                                        <p:cTn id="199" dur="580">
                                          <p:stCondLst>
                                            <p:cond delay="0"/>
                                          </p:stCondLst>
                                        </p:cTn>
                                        <p:tgtEl>
                                          <p:spTgt spid="7"/>
                                        </p:tgtEl>
                                      </p:cBhvr>
                                    </p:animEffect>
                                    <p:anim calcmode="lin" valueType="num">
                                      <p:cBhvr>
                                        <p:cTn id="20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5" dur="26">
                                          <p:stCondLst>
                                            <p:cond delay="650"/>
                                          </p:stCondLst>
                                        </p:cTn>
                                        <p:tgtEl>
                                          <p:spTgt spid="7"/>
                                        </p:tgtEl>
                                      </p:cBhvr>
                                      <p:to x="100000" y="60000"/>
                                    </p:animScale>
                                    <p:animScale>
                                      <p:cBhvr>
                                        <p:cTn id="206" dur="166" decel="50000">
                                          <p:stCondLst>
                                            <p:cond delay="676"/>
                                          </p:stCondLst>
                                        </p:cTn>
                                        <p:tgtEl>
                                          <p:spTgt spid="7"/>
                                        </p:tgtEl>
                                      </p:cBhvr>
                                      <p:to x="100000" y="100000"/>
                                    </p:animScale>
                                    <p:animScale>
                                      <p:cBhvr>
                                        <p:cTn id="207" dur="26">
                                          <p:stCondLst>
                                            <p:cond delay="1312"/>
                                          </p:stCondLst>
                                        </p:cTn>
                                        <p:tgtEl>
                                          <p:spTgt spid="7"/>
                                        </p:tgtEl>
                                      </p:cBhvr>
                                      <p:to x="100000" y="80000"/>
                                    </p:animScale>
                                    <p:animScale>
                                      <p:cBhvr>
                                        <p:cTn id="208" dur="166" decel="50000">
                                          <p:stCondLst>
                                            <p:cond delay="1338"/>
                                          </p:stCondLst>
                                        </p:cTn>
                                        <p:tgtEl>
                                          <p:spTgt spid="7"/>
                                        </p:tgtEl>
                                      </p:cBhvr>
                                      <p:to x="100000" y="100000"/>
                                    </p:animScale>
                                    <p:animScale>
                                      <p:cBhvr>
                                        <p:cTn id="209" dur="26">
                                          <p:stCondLst>
                                            <p:cond delay="1642"/>
                                          </p:stCondLst>
                                        </p:cTn>
                                        <p:tgtEl>
                                          <p:spTgt spid="7"/>
                                        </p:tgtEl>
                                      </p:cBhvr>
                                      <p:to x="100000" y="90000"/>
                                    </p:animScale>
                                    <p:animScale>
                                      <p:cBhvr>
                                        <p:cTn id="210" dur="166" decel="50000">
                                          <p:stCondLst>
                                            <p:cond delay="1668"/>
                                          </p:stCondLst>
                                        </p:cTn>
                                        <p:tgtEl>
                                          <p:spTgt spid="7"/>
                                        </p:tgtEl>
                                      </p:cBhvr>
                                      <p:to x="100000" y="100000"/>
                                    </p:animScale>
                                    <p:animScale>
                                      <p:cBhvr>
                                        <p:cTn id="211" dur="26">
                                          <p:stCondLst>
                                            <p:cond delay="1808"/>
                                          </p:stCondLst>
                                        </p:cTn>
                                        <p:tgtEl>
                                          <p:spTgt spid="7"/>
                                        </p:tgtEl>
                                      </p:cBhvr>
                                      <p:to x="100000" y="95000"/>
                                    </p:animScale>
                                    <p:animScale>
                                      <p:cBhvr>
                                        <p:cTn id="212" dur="166" decel="50000">
                                          <p:stCondLst>
                                            <p:cond delay="1834"/>
                                          </p:stCondLst>
                                        </p:cTn>
                                        <p:tgtEl>
                                          <p:spTgt spid="7"/>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9"/>
                                        </p:tgtEl>
                                        <p:attrNameLst>
                                          <p:attrName>style.visibility</p:attrName>
                                        </p:attrNameLst>
                                      </p:cBhvr>
                                      <p:to>
                                        <p:strVal val="visible"/>
                                      </p:to>
                                    </p:set>
                                    <p:animEffect transition="in" filter="wipe(down)">
                                      <p:cBhvr>
                                        <p:cTn id="215" dur="580">
                                          <p:stCondLst>
                                            <p:cond delay="0"/>
                                          </p:stCondLst>
                                        </p:cTn>
                                        <p:tgtEl>
                                          <p:spTgt spid="9"/>
                                        </p:tgtEl>
                                      </p:cBhvr>
                                    </p:animEffect>
                                    <p:anim calcmode="lin" valueType="num">
                                      <p:cBhvr>
                                        <p:cTn id="2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1" dur="26">
                                          <p:stCondLst>
                                            <p:cond delay="650"/>
                                          </p:stCondLst>
                                        </p:cTn>
                                        <p:tgtEl>
                                          <p:spTgt spid="9"/>
                                        </p:tgtEl>
                                      </p:cBhvr>
                                      <p:to x="100000" y="60000"/>
                                    </p:animScale>
                                    <p:animScale>
                                      <p:cBhvr>
                                        <p:cTn id="222" dur="166" decel="50000">
                                          <p:stCondLst>
                                            <p:cond delay="676"/>
                                          </p:stCondLst>
                                        </p:cTn>
                                        <p:tgtEl>
                                          <p:spTgt spid="9"/>
                                        </p:tgtEl>
                                      </p:cBhvr>
                                      <p:to x="100000" y="100000"/>
                                    </p:animScale>
                                    <p:animScale>
                                      <p:cBhvr>
                                        <p:cTn id="223" dur="26">
                                          <p:stCondLst>
                                            <p:cond delay="1312"/>
                                          </p:stCondLst>
                                        </p:cTn>
                                        <p:tgtEl>
                                          <p:spTgt spid="9"/>
                                        </p:tgtEl>
                                      </p:cBhvr>
                                      <p:to x="100000" y="80000"/>
                                    </p:animScale>
                                    <p:animScale>
                                      <p:cBhvr>
                                        <p:cTn id="224" dur="166" decel="50000">
                                          <p:stCondLst>
                                            <p:cond delay="1338"/>
                                          </p:stCondLst>
                                        </p:cTn>
                                        <p:tgtEl>
                                          <p:spTgt spid="9"/>
                                        </p:tgtEl>
                                      </p:cBhvr>
                                      <p:to x="100000" y="100000"/>
                                    </p:animScale>
                                    <p:animScale>
                                      <p:cBhvr>
                                        <p:cTn id="225" dur="26">
                                          <p:stCondLst>
                                            <p:cond delay="1642"/>
                                          </p:stCondLst>
                                        </p:cTn>
                                        <p:tgtEl>
                                          <p:spTgt spid="9"/>
                                        </p:tgtEl>
                                      </p:cBhvr>
                                      <p:to x="100000" y="90000"/>
                                    </p:animScale>
                                    <p:animScale>
                                      <p:cBhvr>
                                        <p:cTn id="226" dur="166" decel="50000">
                                          <p:stCondLst>
                                            <p:cond delay="1668"/>
                                          </p:stCondLst>
                                        </p:cTn>
                                        <p:tgtEl>
                                          <p:spTgt spid="9"/>
                                        </p:tgtEl>
                                      </p:cBhvr>
                                      <p:to x="100000" y="100000"/>
                                    </p:animScale>
                                    <p:animScale>
                                      <p:cBhvr>
                                        <p:cTn id="227" dur="26">
                                          <p:stCondLst>
                                            <p:cond delay="1808"/>
                                          </p:stCondLst>
                                        </p:cTn>
                                        <p:tgtEl>
                                          <p:spTgt spid="9"/>
                                        </p:tgtEl>
                                      </p:cBhvr>
                                      <p:to x="100000" y="95000"/>
                                    </p:animScale>
                                    <p:animScale>
                                      <p:cBhvr>
                                        <p:cTn id="2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9645-1085-3929-B3AD-51BFE232C757}"/>
              </a:ext>
            </a:extLst>
          </p:cNvPr>
          <p:cNvSpPr>
            <a:spLocks noGrp="1"/>
          </p:cNvSpPr>
          <p:nvPr>
            <p:ph type="ctrTitle"/>
          </p:nvPr>
        </p:nvSpPr>
        <p:spPr>
          <a:xfrm rot="10800000" flipV="1">
            <a:off x="-594571" y="144269"/>
            <a:ext cx="6213549" cy="492654"/>
          </a:xfrm>
        </p:spPr>
        <p:txBody>
          <a:bodyPr/>
          <a:lstStyle/>
          <a:p>
            <a:r>
              <a:rPr lang="en-US" sz="2800" b="1" dirty="0">
                <a:solidFill>
                  <a:schemeClr val="tx1"/>
                </a:solidFill>
              </a:rPr>
              <a:t>Example for void agreement</a:t>
            </a:r>
          </a:p>
        </p:txBody>
      </p:sp>
      <p:sp>
        <p:nvSpPr>
          <p:cNvPr id="3" name="Subtitle 2">
            <a:extLst>
              <a:ext uri="{FF2B5EF4-FFF2-40B4-BE49-F238E27FC236}">
                <a16:creationId xmlns:a16="http://schemas.microsoft.com/office/drawing/2014/main" id="{67F267B7-7837-7A84-34F7-5FAAFA3BDC69}"/>
              </a:ext>
            </a:extLst>
          </p:cNvPr>
          <p:cNvSpPr>
            <a:spLocks noGrp="1"/>
          </p:cNvSpPr>
          <p:nvPr>
            <p:ph type="subTitle" idx="1"/>
          </p:nvPr>
        </p:nvSpPr>
        <p:spPr>
          <a:xfrm>
            <a:off x="148757" y="506559"/>
            <a:ext cx="7866530" cy="7720003"/>
          </a:xfrm>
        </p:spPr>
        <p:txBody>
          <a:bodyPr>
            <a:normAutofit/>
          </a:bodyPr>
          <a:lstStyle/>
          <a:p>
            <a:pPr algn="l"/>
            <a:r>
              <a:rPr lang="en-US" b="1" dirty="0">
                <a:solidFill>
                  <a:schemeClr val="tx1"/>
                </a:solidFill>
              </a:rPr>
              <a:t>An</a:t>
            </a:r>
            <a:r>
              <a:rPr lang="en-US" sz="2800" b="1" dirty="0">
                <a:solidFill>
                  <a:schemeClr val="tx1"/>
                </a:solidFill>
              </a:rPr>
              <a:t> </a:t>
            </a:r>
            <a:r>
              <a:rPr lang="en-US" b="1" dirty="0">
                <a:solidFill>
                  <a:schemeClr val="tx1"/>
                </a:solidFill>
              </a:rPr>
              <a:t>agreement</a:t>
            </a:r>
            <a:r>
              <a:rPr lang="en-US" sz="2800" b="1" dirty="0">
                <a:solidFill>
                  <a:schemeClr val="tx1"/>
                </a:solidFill>
              </a:rPr>
              <a:t> </a:t>
            </a:r>
            <a:r>
              <a:rPr lang="en-US" b="1" dirty="0">
                <a:solidFill>
                  <a:schemeClr val="tx1"/>
                </a:solidFill>
              </a:rPr>
              <a:t>which is not enforceable by law is called a void agreement.</a:t>
            </a:r>
          </a:p>
          <a:p>
            <a:pPr algn="l"/>
            <a:endParaRPr lang="en-US" sz="2800" b="1" dirty="0">
              <a:solidFill>
                <a:schemeClr val="tx1"/>
              </a:solidFill>
            </a:endParaRPr>
          </a:p>
          <a:p>
            <a:pPr algn="l"/>
            <a:r>
              <a:rPr lang="en-US" b="1" dirty="0">
                <a:solidFill>
                  <a:schemeClr val="tx1"/>
                </a:solidFill>
              </a:rPr>
              <a:t>Example</a:t>
            </a:r>
            <a:r>
              <a:rPr lang="en-US" sz="2800" b="1" dirty="0">
                <a:solidFill>
                  <a:schemeClr val="tx1"/>
                </a:solidFill>
              </a:rPr>
              <a:t>: </a:t>
            </a:r>
          </a:p>
          <a:p>
            <a:pPr marL="342900" indent="-342900" algn="l">
              <a:buFont typeface="Arial" panose="020B0604020202020204" pitchFamily="34" charset="0"/>
              <a:buChar char="•"/>
            </a:pPr>
            <a:r>
              <a:rPr lang="en-US" b="1" dirty="0">
                <a:solidFill>
                  <a:schemeClr val="tx1"/>
                </a:solidFill>
              </a:rPr>
              <a:t>Stop for the impossible:
A promise by one person to another that he will pay a certain sum of money if he can create gold out of thin air. This is a futile stand because it is impossible create from thin air.</a:t>
            </a:r>
            <a:r>
              <a:rPr lang="en-US" sz="2800" b="1" dirty="0">
                <a:solidFill>
                  <a:schemeClr val="tx1"/>
                </a:solidFill>
              </a:rPr>
              <a:t> </a:t>
            </a:r>
          </a:p>
          <a:p>
            <a:pPr marL="342900" indent="-342900" algn="l">
              <a:buFont typeface="Arial" panose="020B0604020202020204" pitchFamily="34" charset="0"/>
              <a:buChar char="•"/>
            </a:pPr>
            <a:r>
              <a:rPr lang="en-US" b="1" dirty="0">
                <a:solidFill>
                  <a:schemeClr val="tx1"/>
                </a:solidFill>
              </a:rPr>
              <a:t>Every agreement to do an impossible act is in itself void.” For example, A makes an agreement with B to extract a treasure by magic. This agreement is void because of its impossibility. </a:t>
            </a:r>
          </a:p>
          <a:p>
            <a:pPr marL="342900" indent="-342900" algn="l">
              <a:buFont typeface="Arial" panose="020B0604020202020204" pitchFamily="34" charset="0"/>
              <a:buChar char="•"/>
            </a:pPr>
            <a:r>
              <a:rPr lang="en-US" b="1" dirty="0">
                <a:solidFill>
                  <a:schemeClr val="tx1"/>
                </a:solidFill>
              </a:rPr>
              <a:t>Restraint of marriage or trade:</a:t>
            </a:r>
          </a:p>
          <a:p>
            <a:pPr marL="342900" indent="-342900" algn="l">
              <a:buFont typeface="Arial" panose="020B0604020202020204" pitchFamily="34" charset="0"/>
              <a:buChar char="•"/>
            </a:pPr>
            <a:r>
              <a:rPr lang="en-US" b="1" dirty="0">
                <a:solidFill>
                  <a:schemeClr val="tx1"/>
                </a:solidFill>
              </a:rPr>
              <a:t>A contract that prevents a person from practicing a lawful trade or business is void. For example, an employer cannot make an employee sign an agreement that forbids them from joining an employee union. </a:t>
            </a:r>
          </a:p>
        </p:txBody>
      </p:sp>
      <p:pic>
        <p:nvPicPr>
          <p:cNvPr id="5" name="Picture 4">
            <a:extLst>
              <a:ext uri="{FF2B5EF4-FFF2-40B4-BE49-F238E27FC236}">
                <a16:creationId xmlns:a16="http://schemas.microsoft.com/office/drawing/2014/main" id="{D0E33F30-C275-B1AF-217E-39BA99090E46}"/>
              </a:ext>
            </a:extLst>
          </p:cNvPr>
          <p:cNvPicPr>
            <a:picLocks noChangeAspect="1"/>
          </p:cNvPicPr>
          <p:nvPr/>
        </p:nvPicPr>
        <p:blipFill>
          <a:blip r:embed="rId2"/>
          <a:stretch>
            <a:fillRect/>
          </a:stretch>
        </p:blipFill>
        <p:spPr>
          <a:xfrm>
            <a:off x="8015288" y="-104586"/>
            <a:ext cx="1738313" cy="2693146"/>
          </a:xfrm>
          <a:prstGeom prst="rect">
            <a:avLst/>
          </a:prstGeom>
        </p:spPr>
      </p:pic>
      <p:pic>
        <p:nvPicPr>
          <p:cNvPr id="6" name="Picture 5">
            <a:extLst>
              <a:ext uri="{FF2B5EF4-FFF2-40B4-BE49-F238E27FC236}">
                <a16:creationId xmlns:a16="http://schemas.microsoft.com/office/drawing/2014/main" id="{B2CF402B-5680-3A0A-271F-2CC9FBB2137F}"/>
              </a:ext>
            </a:extLst>
          </p:cNvPr>
          <p:cNvPicPr>
            <a:picLocks noChangeAspect="1"/>
          </p:cNvPicPr>
          <p:nvPr/>
        </p:nvPicPr>
        <p:blipFill>
          <a:blip r:embed="rId3"/>
          <a:stretch>
            <a:fillRect/>
          </a:stretch>
        </p:blipFill>
        <p:spPr>
          <a:xfrm>
            <a:off x="7914555" y="2693148"/>
            <a:ext cx="1839046" cy="1673413"/>
          </a:xfrm>
          <a:prstGeom prst="rect">
            <a:avLst/>
          </a:prstGeom>
        </p:spPr>
      </p:pic>
      <p:pic>
        <p:nvPicPr>
          <p:cNvPr id="7" name="Picture 6">
            <a:extLst>
              <a:ext uri="{FF2B5EF4-FFF2-40B4-BE49-F238E27FC236}">
                <a16:creationId xmlns:a16="http://schemas.microsoft.com/office/drawing/2014/main" id="{5B99C293-F2A4-2694-215D-082998396730}"/>
              </a:ext>
            </a:extLst>
          </p:cNvPr>
          <p:cNvPicPr>
            <a:picLocks noChangeAspect="1"/>
          </p:cNvPicPr>
          <p:nvPr/>
        </p:nvPicPr>
        <p:blipFill>
          <a:blip r:embed="rId4"/>
          <a:stretch>
            <a:fillRect/>
          </a:stretch>
        </p:blipFill>
        <p:spPr>
          <a:xfrm>
            <a:off x="7736313" y="4601883"/>
            <a:ext cx="2044606" cy="2865716"/>
          </a:xfrm>
          <a:prstGeom prst="rect">
            <a:avLst/>
          </a:prstGeom>
        </p:spPr>
      </p:pic>
    </p:spTree>
    <p:extLst>
      <p:ext uri="{BB962C8B-B14F-4D97-AF65-F5344CB8AC3E}">
        <p14:creationId xmlns:p14="http://schemas.microsoft.com/office/powerpoint/2010/main" val="373609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8" y="663787"/>
            <a:ext cx="8221132" cy="829733"/>
          </a:xfrm>
        </p:spPr>
        <p:txBody>
          <a:bodyPr>
            <a:normAutofit/>
          </a:bodyPr>
          <a:lstStyle/>
          <a:p>
            <a:r>
              <a:rPr lang="en-US" dirty="0"/>
              <a:t>Legal consequences of void agreement</a:t>
            </a:r>
          </a:p>
        </p:txBody>
      </p:sp>
      <p:sp>
        <p:nvSpPr>
          <p:cNvPr id="5" name="Content Placeholder 4"/>
          <p:cNvSpPr>
            <a:spLocks noGrp="1"/>
          </p:cNvSpPr>
          <p:nvPr>
            <p:ph idx="1"/>
          </p:nvPr>
        </p:nvSpPr>
        <p:spPr>
          <a:xfrm>
            <a:off x="685800" y="1447800"/>
            <a:ext cx="6733402" cy="5130573"/>
          </a:xfrm>
        </p:spPr>
        <p:txBody>
          <a:bodyPr/>
          <a:lstStyle/>
          <a:p>
            <a:pPr marL="0" indent="0">
              <a:buNone/>
            </a:pPr>
            <a:r>
              <a:rPr lang="en-US" b="1" dirty="0"/>
              <a:t>Consequences for parties</a:t>
            </a:r>
          </a:p>
          <a:p>
            <a:r>
              <a:rPr lang="en-US" b="1" dirty="0"/>
              <a:t>No legal obligation : both parties are free from any obligations under the agreement.</a:t>
            </a:r>
          </a:p>
          <a:p>
            <a:r>
              <a:rPr lang="en-US" b="1" dirty="0"/>
              <a:t>No legal remedy: neither party can take the other to court to enforce the agreement or seek damages for its breach.</a:t>
            </a:r>
          </a:p>
          <a:p>
            <a:r>
              <a:rPr lang="en-US" b="1" dirty="0"/>
              <a:t>Treated  as non-existent: The law considers the agreement to have never existed, so it has no legal standing or effect.</a:t>
            </a:r>
          </a:p>
          <a:p>
            <a:endParaRPr lang="en-US" b="1" dirty="0"/>
          </a:p>
          <a:p>
            <a:pPr marL="0" indent="0">
              <a:buNone/>
            </a:pPr>
            <a:r>
              <a:rPr lang="en-US" b="1" dirty="0"/>
              <a:t>Examples </a:t>
            </a:r>
          </a:p>
          <a:p>
            <a:pPr marL="0" indent="0">
              <a:buNone/>
            </a:pPr>
            <a:r>
              <a:rPr lang="en-US" b="1" dirty="0"/>
              <a:t>Agreements with minors</a:t>
            </a:r>
          </a:p>
          <a:p>
            <a:pPr marL="0" indent="0">
              <a:buNone/>
            </a:pPr>
            <a:r>
              <a:rPr lang="en-US" b="1" dirty="0"/>
              <a:t>Agreements for illegal acts </a:t>
            </a:r>
          </a:p>
          <a:p>
            <a:pPr marL="0" indent="0">
              <a:buNone/>
            </a:pPr>
            <a:r>
              <a:rPr lang="en-US" b="1" dirty="0"/>
              <a:t>Agreement with no legal capacity </a:t>
            </a:r>
          </a:p>
          <a:p>
            <a:pPr marL="0" indent="0">
              <a:buNone/>
            </a:pPr>
            <a:endParaRPr lang="en-US" b="1" dirty="0"/>
          </a:p>
          <a:p>
            <a:endParaRPr lang="en-US" b="1" dirty="0"/>
          </a:p>
        </p:txBody>
      </p:sp>
    </p:spTree>
    <p:extLst>
      <p:ext uri="{BB962C8B-B14F-4D97-AF65-F5344CB8AC3E}">
        <p14:creationId xmlns:p14="http://schemas.microsoft.com/office/powerpoint/2010/main" val="3516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p:cTn id="5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p:cTn id="6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 calcmode="lin" valueType="num">
                                      <p:cBhvr>
                                        <p:cTn id="6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7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35B3-A9B2-6A7F-12D8-363AA34BC4BA}"/>
              </a:ext>
            </a:extLst>
          </p:cNvPr>
          <p:cNvSpPr>
            <a:spLocks noGrp="1"/>
          </p:cNvSpPr>
          <p:nvPr>
            <p:ph type="title"/>
          </p:nvPr>
        </p:nvSpPr>
        <p:spPr>
          <a:xfrm>
            <a:off x="541868" y="76200"/>
            <a:ext cx="6877335" cy="1659467"/>
          </a:xfrm>
        </p:spPr>
        <p:txBody>
          <a:bodyPr>
            <a:normAutofit fontScale="90000"/>
          </a:bodyPr>
          <a:lstStyle/>
          <a:p>
            <a:pPr algn="ctr"/>
            <a:r>
              <a:rPr lang="en-US" b="1" dirty="0">
                <a:solidFill>
                  <a:schemeClr val="tx1"/>
                </a:solidFill>
              </a:rPr>
              <a:t>Free consent is what’s important:</a:t>
            </a:r>
            <a:br>
              <a:rPr lang="en-US" b="1" dirty="0">
                <a:solidFill>
                  <a:schemeClr val="tx1"/>
                </a:solidFill>
              </a:rPr>
            </a:br>
            <a:r>
              <a:rPr lang="en-US" sz="1600" b="1" dirty="0">
                <a:solidFill>
                  <a:schemeClr val="tx1"/>
                </a:solidFill>
              </a:rPr>
              <a:t> Free consent is what Free consent is important because it ensures  and agreements are fair, just, and entered into by parties who have voluntarily agreed without coercion, fraud, undue influence, or mistake. It protects individual autonomy and voluntariness, making agreements genuinely reflect the parties’ intentions, which is crucial for their validity and enforceability in the eyes of the law </a:t>
            </a:r>
          </a:p>
        </p:txBody>
      </p:sp>
      <p:sp>
        <p:nvSpPr>
          <p:cNvPr id="3" name="Content Placeholder 2">
            <a:extLst>
              <a:ext uri="{FF2B5EF4-FFF2-40B4-BE49-F238E27FC236}">
                <a16:creationId xmlns:a16="http://schemas.microsoft.com/office/drawing/2014/main" id="{C9C706D7-84F5-D1C6-3166-B3C9221F3191}"/>
              </a:ext>
            </a:extLst>
          </p:cNvPr>
          <p:cNvSpPr>
            <a:spLocks noGrp="1"/>
          </p:cNvSpPr>
          <p:nvPr>
            <p:ph idx="1"/>
          </p:nvPr>
        </p:nvSpPr>
        <p:spPr>
          <a:xfrm>
            <a:off x="228600" y="1932793"/>
            <a:ext cx="6877335" cy="5261485"/>
          </a:xfrm>
        </p:spPr>
        <p:txBody>
          <a:bodyPr>
            <a:normAutofit fontScale="77500" lnSpcReduction="20000"/>
          </a:bodyPr>
          <a:lstStyle/>
          <a:p>
            <a:pPr marL="0" indent="0">
              <a:buNone/>
            </a:pPr>
            <a:r>
              <a:rPr lang="en-US" b="1" dirty="0"/>
              <a:t>Why Free Consent is Important</a:t>
            </a:r>
          </a:p>
          <a:p>
            <a:pPr>
              <a:buFont typeface="+mj-lt"/>
              <a:buAutoNum type="arabicPeriod"/>
            </a:pPr>
            <a:r>
              <a:rPr lang="en-US" sz="1400" b="1" dirty="0">
                <a:solidFill>
                  <a:schemeClr val="tx1"/>
                </a:solidFill>
              </a:rPr>
              <a:t>Ensures Fairness and Justice: Free consent means that agreements are not a result of force or deceit, ensuring that contracts are both fair and just for all involved</a:t>
            </a:r>
          </a:p>
          <a:p>
            <a:pPr>
              <a:buFont typeface="+mj-lt"/>
              <a:buAutoNum type="arabicPeriod"/>
            </a:pPr>
            <a:r>
              <a:rPr lang="en-US" sz="1400" b="1" dirty="0">
                <a:solidFill>
                  <a:schemeClr val="tx1"/>
                </a:solidFill>
              </a:rPr>
              <a:t>Protects Individual Autonomy: It safeguards the fundamental right of individuals to make their own choices and be bound only by agreements they have genuinely and willingly made.</a:t>
            </a:r>
          </a:p>
          <a:p>
            <a:pPr>
              <a:buFont typeface="+mj-lt"/>
              <a:buAutoNum type="arabicPeriod"/>
            </a:pPr>
            <a:r>
              <a:rPr lang="en-US" sz="1400" b="1" dirty="0">
                <a:solidFill>
                  <a:schemeClr val="tx1"/>
                </a:solidFill>
              </a:rPr>
              <a:t>Builds Trust: When parties know that consent was given freely, it fosters mutual trust and cooperation, which are essential for smooth transactions and relationships.</a:t>
            </a:r>
          </a:p>
          <a:p>
            <a:pPr>
              <a:buFont typeface="+mj-lt"/>
              <a:buAutoNum type="arabicPeriod"/>
            </a:pPr>
            <a:r>
              <a:rPr lang="en-US" sz="1400" b="1" dirty="0"/>
              <a:t>Guarantees Validity: A contract or agreement made without free consent may be considered void or voidable, meaning it may not be legally binding or enforceable, highlighting the importance of free consent for a valid agreement.</a:t>
            </a:r>
          </a:p>
          <a:p>
            <a:pPr>
              <a:buFont typeface="+mj-lt"/>
              <a:buAutoNum type="arabicPeriod"/>
            </a:pPr>
            <a:r>
              <a:rPr lang="en-US" sz="1400" b="1" dirty="0"/>
              <a:t>Promotes Peace and Smooth Functioning: By preventing disputes that can arise from forced or fraudulent agreements, free consent contributes to a more peaceful and cooperative environment.</a:t>
            </a:r>
          </a:p>
          <a:p>
            <a:pPr marL="0" indent="0">
              <a:buNone/>
            </a:pPr>
            <a:r>
              <a:rPr lang="en-US" b="1" dirty="0"/>
              <a:t>Factors That Undermine Free Consent</a:t>
            </a:r>
          </a:p>
          <a:p>
            <a:pPr marL="0" indent="0">
              <a:buNone/>
            </a:pPr>
            <a:r>
              <a:rPr lang="en-US" sz="1400" b="1" dirty="0"/>
              <a:t>If consent is obtained by any of these means, it is not free consent:</a:t>
            </a:r>
          </a:p>
          <a:p>
            <a:r>
              <a:rPr lang="en-US" sz="1400" b="1" dirty="0"/>
              <a:t>Coercion (Duress): Consent obtained through threats of illegal acts or unlawful force.
Undue Influence: Consent given because one party used a position of power or authority to dominate the other’s will.
Fraud: Intentional deception by misrepresenting facts to trick someone into an agreement.
Misrepresentation: A false statement that is
not known to be false by the person making it, but which still leads the other party to enter the agreement.
Mistake: A misunderstanding or incorrect belief about the facts of the agreement.</a:t>
            </a:r>
          </a:p>
          <a:p>
            <a:pPr marL="0" indent="0">
              <a:buNone/>
            </a:pPr>
            <a:endParaRPr lang="en-US" b="1" dirty="0"/>
          </a:p>
        </p:txBody>
      </p:sp>
      <p:pic>
        <p:nvPicPr>
          <p:cNvPr id="5" name="Picture 4">
            <a:extLst>
              <a:ext uri="{FF2B5EF4-FFF2-40B4-BE49-F238E27FC236}">
                <a16:creationId xmlns:a16="http://schemas.microsoft.com/office/drawing/2014/main" id="{9A47FF6E-E583-9650-2036-EAC7B9D773C5}"/>
              </a:ext>
            </a:extLst>
          </p:cNvPr>
          <p:cNvPicPr>
            <a:picLocks noChangeAspect="1"/>
          </p:cNvPicPr>
          <p:nvPr/>
        </p:nvPicPr>
        <p:blipFill>
          <a:blip r:embed="rId2"/>
          <a:stretch>
            <a:fillRect/>
          </a:stretch>
        </p:blipFill>
        <p:spPr>
          <a:xfrm>
            <a:off x="7419202" y="478913"/>
            <a:ext cx="2186779" cy="2907761"/>
          </a:xfrm>
          <a:prstGeom prst="rect">
            <a:avLst/>
          </a:prstGeom>
          <a:effectLst>
            <a:innerShdw blurRad="114300">
              <a:prstClr val="black"/>
            </a:innerShdw>
          </a:effectLst>
        </p:spPr>
      </p:pic>
      <p:pic>
        <p:nvPicPr>
          <p:cNvPr id="11" name="Picture 10">
            <a:extLst>
              <a:ext uri="{FF2B5EF4-FFF2-40B4-BE49-F238E27FC236}">
                <a16:creationId xmlns:a16="http://schemas.microsoft.com/office/drawing/2014/main" id="{D2AE157D-EB18-DF35-32E6-A3D7709DDD68}"/>
              </a:ext>
            </a:extLst>
          </p:cNvPr>
          <p:cNvPicPr>
            <a:picLocks noChangeAspect="1"/>
          </p:cNvPicPr>
          <p:nvPr/>
        </p:nvPicPr>
        <p:blipFill>
          <a:blip r:embed="rId3"/>
          <a:stretch>
            <a:fillRect/>
          </a:stretch>
        </p:blipFill>
        <p:spPr>
          <a:xfrm>
            <a:off x="7391401" y="3810000"/>
            <a:ext cx="2230870" cy="3505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92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500"/>
                                        <p:tgtEl>
                                          <p:spTgt spid="3">
                                            <p:txEl>
                                              <p:pRg st="8" end="8"/>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par>
                                <p:cTn id="54" presetID="16" presetClass="entr" presetSubtype="21"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9B8BB-6E0E-DB2E-A109-EA4698B87F90}"/>
              </a:ext>
            </a:extLst>
          </p:cNvPr>
          <p:cNvSpPr>
            <a:spLocks noGrp="1"/>
          </p:cNvSpPr>
          <p:nvPr>
            <p:ph type="ctrTitle"/>
          </p:nvPr>
        </p:nvSpPr>
        <p:spPr>
          <a:xfrm>
            <a:off x="990600" y="35169"/>
            <a:ext cx="6213549" cy="777875"/>
          </a:xfrm>
        </p:spPr>
        <p:txBody>
          <a:bodyPr/>
          <a:lstStyle/>
          <a:p>
            <a:r>
              <a:rPr lang="en-US" sz="3200" dirty="0">
                <a:solidFill>
                  <a:schemeClr val="tx1"/>
                </a:solidFill>
              </a:rPr>
              <a:t>Characteristics</a:t>
            </a:r>
            <a:r>
              <a:rPr lang="en-US" dirty="0">
                <a:solidFill>
                  <a:schemeClr val="tx1"/>
                </a:solidFill>
              </a:rPr>
              <a:t> </a:t>
            </a:r>
            <a:r>
              <a:rPr lang="en-US" sz="3200" dirty="0">
                <a:solidFill>
                  <a:schemeClr val="tx1"/>
                </a:solidFill>
              </a:rPr>
              <a:t>of</a:t>
            </a:r>
            <a:r>
              <a:rPr lang="en-US" dirty="0">
                <a:solidFill>
                  <a:schemeClr val="tx1"/>
                </a:solidFill>
              </a:rPr>
              <a:t> </a:t>
            </a:r>
            <a:r>
              <a:rPr lang="en-US" sz="3200" dirty="0">
                <a:solidFill>
                  <a:schemeClr val="tx1"/>
                </a:solidFill>
              </a:rPr>
              <a:t>free</a:t>
            </a:r>
            <a:r>
              <a:rPr lang="en-US" dirty="0">
                <a:solidFill>
                  <a:schemeClr val="tx1"/>
                </a:solidFill>
              </a:rPr>
              <a:t> </a:t>
            </a:r>
            <a:r>
              <a:rPr lang="en-US" sz="3200" dirty="0">
                <a:solidFill>
                  <a:schemeClr val="tx1"/>
                </a:solidFill>
              </a:rPr>
              <a:t>consent</a:t>
            </a:r>
            <a:r>
              <a:rPr lang="en-US" dirty="0">
                <a:solidFill>
                  <a:schemeClr val="tx1"/>
                </a:solidFill>
              </a:rPr>
              <a:t> </a:t>
            </a:r>
          </a:p>
        </p:txBody>
      </p:sp>
      <p:sp>
        <p:nvSpPr>
          <p:cNvPr id="3" name="Subtitle 2">
            <a:extLst>
              <a:ext uri="{FF2B5EF4-FFF2-40B4-BE49-F238E27FC236}">
                <a16:creationId xmlns:a16="http://schemas.microsoft.com/office/drawing/2014/main" id="{F2E97B22-864C-65BA-6F96-0940707D8DAB}"/>
              </a:ext>
            </a:extLst>
          </p:cNvPr>
          <p:cNvSpPr>
            <a:spLocks noGrp="1"/>
          </p:cNvSpPr>
          <p:nvPr>
            <p:ph type="subTitle" idx="1"/>
          </p:nvPr>
        </p:nvSpPr>
        <p:spPr>
          <a:xfrm>
            <a:off x="1" y="914005"/>
            <a:ext cx="9067800" cy="6248795"/>
          </a:xfrm>
        </p:spPr>
        <p:txBody>
          <a:bodyPr>
            <a:normAutofit fontScale="92500" lnSpcReduction="20000"/>
          </a:bodyPr>
          <a:lstStyle/>
          <a:p>
            <a:pPr algn="l"/>
            <a:r>
              <a:rPr lang="en-US" b="1" dirty="0">
                <a:solidFill>
                  <a:schemeClr val="tx1"/>
                </a:solidFill>
              </a:rPr>
              <a:t>That is voluntary best of informed knowledge is tation fic and clear and and the abilities of the party giving to give depends on autonomy any kind of pressure of fraud use of face is not free to consent does not allow such a contact of exist and can declare void
Main feature of </a:t>
            </a:r>
            <a:r>
              <a:rPr lang="en-IN" b="1" dirty="0">
                <a:solidFill>
                  <a:schemeClr val="tx1"/>
                </a:solidFill>
              </a:rPr>
              <a:t>free</a:t>
            </a:r>
            <a:r>
              <a:rPr lang="en-US" b="1" dirty="0">
                <a:solidFill>
                  <a:schemeClr val="tx1"/>
                </a:solidFill>
              </a:rPr>
              <a:t> consent:
1. Voluntary. Consent is given by the person owe well without any pressure thereat or endue influence.
2. Informed. If the person giving contact has full knowledge of that matter organization including its possible effect.
3. Specific Consent related to specific and train station having clearly defined boundaries and parameters.
4. Contact. Must have the mental Capacity to understand What does understand the nature of impact.
Factors restructure fee contact:
If contact is a affected by any of the following elements them its not considered independent.
1.Coercion
2.Under influence
3.Fraud 
4.Misrepresentation</a:t>
            </a:r>
          </a:p>
          <a:p>
            <a:pPr algn="l"/>
            <a:r>
              <a:rPr lang="en-US" b="1" dirty="0">
                <a:solidFill>
                  <a:schemeClr val="tx1"/>
                </a:solidFill>
              </a:rPr>
              <a:t>5.Mistake</a:t>
            </a:r>
          </a:p>
        </p:txBody>
      </p:sp>
    </p:spTree>
    <p:extLst>
      <p:ext uri="{BB962C8B-B14F-4D97-AF65-F5344CB8AC3E}">
        <p14:creationId xmlns:p14="http://schemas.microsoft.com/office/powerpoint/2010/main" val="22350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8174A8-10BE-5964-BF15-5BA73EECC422}"/>
              </a:ext>
            </a:extLst>
          </p:cNvPr>
          <p:cNvSpPr txBox="1"/>
          <p:nvPr/>
        </p:nvSpPr>
        <p:spPr>
          <a:xfrm>
            <a:off x="234158" y="227741"/>
            <a:ext cx="8757442" cy="523220"/>
          </a:xfrm>
          <a:prstGeom prst="rect">
            <a:avLst/>
          </a:prstGeom>
          <a:noFill/>
        </p:spPr>
        <p:txBody>
          <a:bodyPr wrap="square" rtlCol="0">
            <a:spAutoFit/>
          </a:bodyPr>
          <a:lstStyle/>
          <a:p>
            <a:pPr algn="l"/>
            <a:r>
              <a:rPr lang="en-IN" sz="2800" b="1" u="sng" dirty="0">
                <a:solidFill>
                  <a:schemeClr val="accent2"/>
                </a:solidFill>
              </a:rPr>
              <a:t>Difference between coercion and undue influence</a:t>
            </a:r>
            <a:endParaRPr lang="en-US" sz="2800" b="1" u="sng" dirty="0">
              <a:solidFill>
                <a:schemeClr val="accent2"/>
              </a:solidFill>
            </a:endParaRPr>
          </a:p>
        </p:txBody>
      </p:sp>
      <p:sp>
        <p:nvSpPr>
          <p:cNvPr id="6" name="TextBox 5">
            <a:extLst>
              <a:ext uri="{FF2B5EF4-FFF2-40B4-BE49-F238E27FC236}">
                <a16:creationId xmlns:a16="http://schemas.microsoft.com/office/drawing/2014/main" id="{68B5895E-4AB7-6C99-9EA7-452745105ABF}"/>
              </a:ext>
            </a:extLst>
          </p:cNvPr>
          <p:cNvSpPr txBox="1"/>
          <p:nvPr/>
        </p:nvSpPr>
        <p:spPr>
          <a:xfrm>
            <a:off x="568960" y="1879300"/>
            <a:ext cx="7510659" cy="369332"/>
          </a:xfrm>
          <a:prstGeom prst="rect">
            <a:avLst/>
          </a:prstGeom>
          <a:noFill/>
        </p:spPr>
        <p:txBody>
          <a:bodyPr wrap="square" rtlCol="0">
            <a:spAutoFit/>
          </a:bodyPr>
          <a:lstStyle/>
          <a:p>
            <a:pPr algn="l"/>
            <a:r>
              <a:rPr lang="en-IN" dirty="0"/>
              <a:t> </a:t>
            </a:r>
            <a:endParaRPr lang="en-US" dirty="0"/>
          </a:p>
        </p:txBody>
      </p:sp>
      <p:sp>
        <p:nvSpPr>
          <p:cNvPr id="7" name="TextBox 6">
            <a:extLst>
              <a:ext uri="{FF2B5EF4-FFF2-40B4-BE49-F238E27FC236}">
                <a16:creationId xmlns:a16="http://schemas.microsoft.com/office/drawing/2014/main" id="{D32388A1-E483-2BC3-FD7E-5680B6B37F7E}"/>
              </a:ext>
            </a:extLst>
          </p:cNvPr>
          <p:cNvSpPr txBox="1"/>
          <p:nvPr/>
        </p:nvSpPr>
        <p:spPr>
          <a:xfrm rot="10800000" flipV="1">
            <a:off x="286749" y="760422"/>
            <a:ext cx="8073906" cy="369332"/>
          </a:xfrm>
          <a:prstGeom prst="rect">
            <a:avLst/>
          </a:prstGeom>
          <a:solidFill>
            <a:schemeClr val="bg1"/>
          </a:solidFill>
          <a:ln>
            <a:solidFill>
              <a:schemeClr val="accent3"/>
            </a:solidFill>
          </a:ln>
        </p:spPr>
        <p:txBody>
          <a:bodyPr wrap="square" rtlCol="0">
            <a:spAutoFit/>
          </a:bodyPr>
          <a:lstStyle/>
          <a:p>
            <a:pPr algn="l"/>
            <a:r>
              <a:rPr lang="en-IN" b="1" dirty="0"/>
              <a:t>Feature                         Coercion                                 Undue Influence</a:t>
            </a:r>
            <a:endParaRPr lang="en-US" b="1" dirty="0"/>
          </a:p>
        </p:txBody>
      </p:sp>
      <p:sp>
        <p:nvSpPr>
          <p:cNvPr id="8" name="TextBox 7">
            <a:extLst>
              <a:ext uri="{FF2B5EF4-FFF2-40B4-BE49-F238E27FC236}">
                <a16:creationId xmlns:a16="http://schemas.microsoft.com/office/drawing/2014/main" id="{F0F50868-1A4C-5CE0-8C01-07495B59C3CC}"/>
              </a:ext>
            </a:extLst>
          </p:cNvPr>
          <p:cNvSpPr txBox="1"/>
          <p:nvPr/>
        </p:nvSpPr>
        <p:spPr>
          <a:xfrm rot="10800000" flipV="1">
            <a:off x="394191" y="1567720"/>
            <a:ext cx="1064382" cy="369332"/>
          </a:xfrm>
          <a:prstGeom prst="rect">
            <a:avLst/>
          </a:prstGeom>
          <a:noFill/>
        </p:spPr>
        <p:txBody>
          <a:bodyPr wrap="square" rtlCol="0">
            <a:spAutoFit/>
          </a:bodyPr>
          <a:lstStyle/>
          <a:p>
            <a:pPr algn="l"/>
            <a:r>
              <a:rPr lang="en-IN" b="1" dirty="0"/>
              <a:t>Method</a:t>
            </a:r>
            <a:endParaRPr lang="en-US" b="1" dirty="0"/>
          </a:p>
        </p:txBody>
      </p:sp>
      <p:sp>
        <p:nvSpPr>
          <p:cNvPr id="9" name="TextBox 8">
            <a:extLst>
              <a:ext uri="{FF2B5EF4-FFF2-40B4-BE49-F238E27FC236}">
                <a16:creationId xmlns:a16="http://schemas.microsoft.com/office/drawing/2014/main" id="{55FF966D-5FA8-07E1-26F3-93C09650188A}"/>
              </a:ext>
            </a:extLst>
          </p:cNvPr>
          <p:cNvSpPr txBox="1"/>
          <p:nvPr/>
        </p:nvSpPr>
        <p:spPr>
          <a:xfrm flipH="1">
            <a:off x="1853276" y="1502758"/>
            <a:ext cx="2495865" cy="923330"/>
          </a:xfrm>
          <a:prstGeom prst="rect">
            <a:avLst/>
          </a:prstGeom>
          <a:noFill/>
        </p:spPr>
        <p:txBody>
          <a:bodyPr wrap="square" rtlCol="0">
            <a:spAutoFit/>
          </a:bodyPr>
          <a:lstStyle/>
          <a:p>
            <a:pPr algn="l"/>
            <a:r>
              <a:rPr lang="en-IN" b="1" dirty="0"/>
              <a:t>Direct threats, intimidation, or physical force</a:t>
            </a:r>
            <a:endParaRPr lang="en-US" b="1" dirty="0"/>
          </a:p>
        </p:txBody>
      </p:sp>
      <p:sp>
        <p:nvSpPr>
          <p:cNvPr id="10" name="TextBox 9">
            <a:extLst>
              <a:ext uri="{FF2B5EF4-FFF2-40B4-BE49-F238E27FC236}">
                <a16:creationId xmlns:a16="http://schemas.microsoft.com/office/drawing/2014/main" id="{8B772EAC-54D2-7424-084C-94DB0DF0B525}"/>
              </a:ext>
            </a:extLst>
          </p:cNvPr>
          <p:cNvSpPr txBox="1"/>
          <p:nvPr/>
        </p:nvSpPr>
        <p:spPr>
          <a:xfrm>
            <a:off x="4717121" y="1601577"/>
            <a:ext cx="3192910" cy="923330"/>
          </a:xfrm>
          <a:prstGeom prst="rect">
            <a:avLst/>
          </a:prstGeom>
          <a:noFill/>
        </p:spPr>
        <p:txBody>
          <a:bodyPr wrap="square" rtlCol="0">
            <a:spAutoFit/>
          </a:bodyPr>
          <a:lstStyle/>
          <a:p>
            <a:pPr algn="l"/>
            <a:r>
              <a:rPr lang="en-IN" b="1" dirty="0"/>
              <a:t>Psychological manipulation, persuasion, and emotional pressure</a:t>
            </a:r>
            <a:endParaRPr lang="en-US" b="1" dirty="0"/>
          </a:p>
        </p:txBody>
      </p:sp>
      <p:sp>
        <p:nvSpPr>
          <p:cNvPr id="11" name="TextBox 10">
            <a:extLst>
              <a:ext uri="{FF2B5EF4-FFF2-40B4-BE49-F238E27FC236}">
                <a16:creationId xmlns:a16="http://schemas.microsoft.com/office/drawing/2014/main" id="{4BDC3309-D73C-6524-B3E9-E2FBD2492C7E}"/>
              </a:ext>
            </a:extLst>
          </p:cNvPr>
          <p:cNvSpPr txBox="1"/>
          <p:nvPr/>
        </p:nvSpPr>
        <p:spPr>
          <a:xfrm rot="10800000" flipV="1">
            <a:off x="329842" y="2412538"/>
            <a:ext cx="1193080" cy="646331"/>
          </a:xfrm>
          <a:prstGeom prst="rect">
            <a:avLst/>
          </a:prstGeom>
          <a:noFill/>
        </p:spPr>
        <p:txBody>
          <a:bodyPr wrap="square" rtlCol="0">
            <a:spAutoFit/>
          </a:bodyPr>
          <a:lstStyle/>
          <a:p>
            <a:pPr algn="l"/>
            <a:r>
              <a:rPr lang="en-IN" b="1" dirty="0"/>
              <a:t>Force of pressure</a:t>
            </a:r>
            <a:endParaRPr lang="en-US" b="1" dirty="0"/>
          </a:p>
        </p:txBody>
      </p:sp>
      <p:sp>
        <p:nvSpPr>
          <p:cNvPr id="12" name="TextBox 11">
            <a:extLst>
              <a:ext uri="{FF2B5EF4-FFF2-40B4-BE49-F238E27FC236}">
                <a16:creationId xmlns:a16="http://schemas.microsoft.com/office/drawing/2014/main" id="{6E7E77A3-BBBC-B066-7F96-EAE2239A7A95}"/>
              </a:ext>
            </a:extLst>
          </p:cNvPr>
          <p:cNvSpPr txBox="1"/>
          <p:nvPr/>
        </p:nvSpPr>
        <p:spPr>
          <a:xfrm>
            <a:off x="1845564" y="2468294"/>
            <a:ext cx="1838556" cy="646331"/>
          </a:xfrm>
          <a:prstGeom prst="rect">
            <a:avLst/>
          </a:prstGeom>
          <a:noFill/>
        </p:spPr>
        <p:txBody>
          <a:bodyPr wrap="square" rtlCol="0">
            <a:spAutoFit/>
          </a:bodyPr>
          <a:lstStyle/>
          <a:p>
            <a:pPr algn="l"/>
            <a:r>
              <a:rPr lang="en-IN" b="1" dirty="0"/>
              <a:t>Overt and explicit</a:t>
            </a:r>
            <a:endParaRPr lang="en-US" b="1" dirty="0"/>
          </a:p>
        </p:txBody>
      </p:sp>
      <p:sp>
        <p:nvSpPr>
          <p:cNvPr id="13" name="TextBox 12">
            <a:extLst>
              <a:ext uri="{FF2B5EF4-FFF2-40B4-BE49-F238E27FC236}">
                <a16:creationId xmlns:a16="http://schemas.microsoft.com/office/drawing/2014/main" id="{5423D187-2350-7898-103D-C44B0F0DFBD7}"/>
              </a:ext>
            </a:extLst>
          </p:cNvPr>
          <p:cNvSpPr txBox="1"/>
          <p:nvPr/>
        </p:nvSpPr>
        <p:spPr>
          <a:xfrm rot="10800000" flipV="1">
            <a:off x="4717121" y="2387270"/>
            <a:ext cx="1838556" cy="646331"/>
          </a:xfrm>
          <a:prstGeom prst="rect">
            <a:avLst/>
          </a:prstGeom>
          <a:noFill/>
        </p:spPr>
        <p:txBody>
          <a:bodyPr wrap="square" rtlCol="0">
            <a:spAutoFit/>
          </a:bodyPr>
          <a:lstStyle/>
          <a:p>
            <a:pPr algn="l"/>
            <a:r>
              <a:rPr lang="en-IN" b="1" dirty="0"/>
              <a:t>Subtle and implied</a:t>
            </a:r>
            <a:endParaRPr lang="en-US" b="1" dirty="0"/>
          </a:p>
        </p:txBody>
      </p:sp>
      <p:sp>
        <p:nvSpPr>
          <p:cNvPr id="14" name="TextBox 13">
            <a:extLst>
              <a:ext uri="{FF2B5EF4-FFF2-40B4-BE49-F238E27FC236}">
                <a16:creationId xmlns:a16="http://schemas.microsoft.com/office/drawing/2014/main" id="{564394AA-1B14-3382-7CF0-0F057990640C}"/>
              </a:ext>
            </a:extLst>
          </p:cNvPr>
          <p:cNvSpPr txBox="1"/>
          <p:nvPr/>
        </p:nvSpPr>
        <p:spPr>
          <a:xfrm>
            <a:off x="329842" y="3349694"/>
            <a:ext cx="1463040" cy="646331"/>
          </a:xfrm>
          <a:prstGeom prst="rect">
            <a:avLst/>
          </a:prstGeom>
          <a:noFill/>
        </p:spPr>
        <p:txBody>
          <a:bodyPr wrap="square" rtlCol="0">
            <a:spAutoFit/>
          </a:bodyPr>
          <a:lstStyle/>
          <a:p>
            <a:pPr algn="l"/>
            <a:r>
              <a:rPr lang="en-IN" b="1" dirty="0"/>
              <a:t>Relationship</a:t>
            </a:r>
            <a:endParaRPr lang="en-US" b="1" dirty="0"/>
          </a:p>
        </p:txBody>
      </p:sp>
      <p:sp>
        <p:nvSpPr>
          <p:cNvPr id="15" name="TextBox 14">
            <a:extLst>
              <a:ext uri="{FF2B5EF4-FFF2-40B4-BE49-F238E27FC236}">
                <a16:creationId xmlns:a16="http://schemas.microsoft.com/office/drawing/2014/main" id="{749898E5-70A0-3198-9EB9-6159CD3BDBDB}"/>
              </a:ext>
            </a:extLst>
          </p:cNvPr>
          <p:cNvSpPr txBox="1"/>
          <p:nvPr/>
        </p:nvSpPr>
        <p:spPr>
          <a:xfrm>
            <a:off x="1856813" y="3273651"/>
            <a:ext cx="2652111" cy="1200329"/>
          </a:xfrm>
          <a:prstGeom prst="rect">
            <a:avLst/>
          </a:prstGeom>
          <a:noFill/>
        </p:spPr>
        <p:txBody>
          <a:bodyPr wrap="square" rtlCol="0">
            <a:spAutoFit/>
          </a:bodyPr>
          <a:lstStyle/>
          <a:p>
            <a:pPr algn="l"/>
            <a:r>
              <a:rPr lang="en-IN" b="1" dirty="0"/>
              <a:t>Can occur between strangers or between parties with no pre-existing relationship</a:t>
            </a:r>
            <a:endParaRPr lang="en-US" b="1" dirty="0"/>
          </a:p>
        </p:txBody>
      </p:sp>
      <p:sp>
        <p:nvSpPr>
          <p:cNvPr id="16" name="TextBox 15">
            <a:extLst>
              <a:ext uri="{FF2B5EF4-FFF2-40B4-BE49-F238E27FC236}">
                <a16:creationId xmlns:a16="http://schemas.microsoft.com/office/drawing/2014/main" id="{9A8B76C3-30E2-6A7F-28C3-DD65CBA1C607}"/>
              </a:ext>
            </a:extLst>
          </p:cNvPr>
          <p:cNvSpPr txBox="1"/>
          <p:nvPr/>
        </p:nvSpPr>
        <p:spPr>
          <a:xfrm>
            <a:off x="4765868" y="3172239"/>
            <a:ext cx="3449445" cy="1754326"/>
          </a:xfrm>
          <a:prstGeom prst="rect">
            <a:avLst/>
          </a:prstGeom>
          <a:noFill/>
        </p:spPr>
        <p:txBody>
          <a:bodyPr wrap="square" rtlCol="0">
            <a:spAutoFit/>
          </a:bodyPr>
          <a:lstStyle/>
          <a:p>
            <a:pPr algn="l"/>
            <a:r>
              <a:rPr lang="en-IN" b="1" dirty="0"/>
              <a:t>Typically arises from a pre-existing relationship where one party has power or trust over the other (e.g., a doctor-patient, guardian-ward, or manager-employee)</a:t>
            </a:r>
            <a:endParaRPr lang="en-US" b="1" dirty="0"/>
          </a:p>
        </p:txBody>
      </p:sp>
      <p:sp>
        <p:nvSpPr>
          <p:cNvPr id="18" name="TextBox 17">
            <a:extLst>
              <a:ext uri="{FF2B5EF4-FFF2-40B4-BE49-F238E27FC236}">
                <a16:creationId xmlns:a16="http://schemas.microsoft.com/office/drawing/2014/main" id="{88143111-924E-3401-9043-E8B311A101BD}"/>
              </a:ext>
            </a:extLst>
          </p:cNvPr>
          <p:cNvSpPr txBox="1"/>
          <p:nvPr/>
        </p:nvSpPr>
        <p:spPr>
          <a:xfrm>
            <a:off x="286749" y="4866413"/>
            <a:ext cx="1362195" cy="646331"/>
          </a:xfrm>
          <a:prstGeom prst="rect">
            <a:avLst/>
          </a:prstGeom>
          <a:noFill/>
        </p:spPr>
        <p:txBody>
          <a:bodyPr wrap="square" rtlCol="0">
            <a:spAutoFit/>
          </a:bodyPr>
          <a:lstStyle/>
          <a:p>
            <a:pPr algn="l"/>
            <a:r>
              <a:rPr lang="en-IN" b="1" dirty="0"/>
              <a:t>Effect on   victim</a:t>
            </a:r>
            <a:endParaRPr lang="en-US" b="1" dirty="0"/>
          </a:p>
        </p:txBody>
      </p:sp>
      <p:sp>
        <p:nvSpPr>
          <p:cNvPr id="19" name="TextBox 18">
            <a:extLst>
              <a:ext uri="{FF2B5EF4-FFF2-40B4-BE49-F238E27FC236}">
                <a16:creationId xmlns:a16="http://schemas.microsoft.com/office/drawing/2014/main" id="{738CA710-8016-0462-454B-0D4328008300}"/>
              </a:ext>
            </a:extLst>
          </p:cNvPr>
          <p:cNvSpPr txBox="1"/>
          <p:nvPr/>
        </p:nvSpPr>
        <p:spPr>
          <a:xfrm>
            <a:off x="1972163" y="4866411"/>
            <a:ext cx="2258090" cy="1477328"/>
          </a:xfrm>
          <a:prstGeom prst="rect">
            <a:avLst/>
          </a:prstGeom>
          <a:noFill/>
        </p:spPr>
        <p:txBody>
          <a:bodyPr wrap="square" rtlCol="0">
            <a:spAutoFit/>
          </a:bodyPr>
          <a:lstStyle/>
          <a:p>
            <a:pPr algn="l"/>
            <a:r>
              <a:rPr lang="en-IN" b="1" dirty="0"/>
              <a:t>Instils fear and removes free will; the victim has no choice but to comply</a:t>
            </a:r>
            <a:endParaRPr lang="en-US" b="1" dirty="0"/>
          </a:p>
        </p:txBody>
      </p:sp>
      <p:sp>
        <p:nvSpPr>
          <p:cNvPr id="20" name="TextBox 19">
            <a:extLst>
              <a:ext uri="{FF2B5EF4-FFF2-40B4-BE49-F238E27FC236}">
                <a16:creationId xmlns:a16="http://schemas.microsoft.com/office/drawing/2014/main" id="{49631128-B696-C1D5-D800-FF2BAF14E016}"/>
              </a:ext>
            </a:extLst>
          </p:cNvPr>
          <p:cNvSpPr txBox="1"/>
          <p:nvPr/>
        </p:nvSpPr>
        <p:spPr>
          <a:xfrm>
            <a:off x="4630175" y="4764534"/>
            <a:ext cx="3449445" cy="1477328"/>
          </a:xfrm>
          <a:prstGeom prst="rect">
            <a:avLst/>
          </a:prstGeom>
          <a:noFill/>
        </p:spPr>
        <p:txBody>
          <a:bodyPr wrap="square" rtlCol="0">
            <a:spAutoFit/>
          </a:bodyPr>
          <a:lstStyle/>
          <a:p>
            <a:pPr algn="l"/>
            <a:r>
              <a:rPr lang="en-IN" b="1" dirty="0"/>
              <a:t>Manipulates a person’s judgment by exploiting their vulnerability or dependency; they may not realize they are being influenced at the time</a:t>
            </a:r>
            <a:endParaRPr lang="en-US" b="1" dirty="0"/>
          </a:p>
        </p:txBody>
      </p:sp>
      <p:sp>
        <p:nvSpPr>
          <p:cNvPr id="21" name="TextBox 20">
            <a:extLst>
              <a:ext uri="{FF2B5EF4-FFF2-40B4-BE49-F238E27FC236}">
                <a16:creationId xmlns:a16="http://schemas.microsoft.com/office/drawing/2014/main" id="{9BBB698F-61FD-4AB5-A0E5-1782A62D6BBE}"/>
              </a:ext>
            </a:extLst>
          </p:cNvPr>
          <p:cNvSpPr txBox="1"/>
          <p:nvPr/>
        </p:nvSpPr>
        <p:spPr>
          <a:xfrm>
            <a:off x="4118479" y="1971079"/>
            <a:ext cx="1463040" cy="369332"/>
          </a:xfrm>
          <a:prstGeom prst="rect">
            <a:avLst/>
          </a:prstGeom>
          <a:noFill/>
        </p:spPr>
        <p:txBody>
          <a:bodyPr wrap="square" rtlCol="0">
            <a:spAutoFit/>
          </a:bodyPr>
          <a:lstStyle/>
          <a:p>
            <a:pPr algn="l"/>
            <a:endParaRPr lang="en-US" dirty="0"/>
          </a:p>
        </p:txBody>
      </p:sp>
      <p:sp>
        <p:nvSpPr>
          <p:cNvPr id="22" name="TextBox 21">
            <a:extLst>
              <a:ext uri="{FF2B5EF4-FFF2-40B4-BE49-F238E27FC236}">
                <a16:creationId xmlns:a16="http://schemas.microsoft.com/office/drawing/2014/main" id="{9DD8A33D-40C3-1F40-E166-A50FF2471CF0}"/>
              </a:ext>
            </a:extLst>
          </p:cNvPr>
          <p:cNvSpPr txBox="1"/>
          <p:nvPr/>
        </p:nvSpPr>
        <p:spPr>
          <a:xfrm>
            <a:off x="329842" y="6234455"/>
            <a:ext cx="1463040" cy="369332"/>
          </a:xfrm>
          <a:prstGeom prst="rect">
            <a:avLst/>
          </a:prstGeom>
          <a:noFill/>
        </p:spPr>
        <p:txBody>
          <a:bodyPr wrap="square" rtlCol="0">
            <a:spAutoFit/>
          </a:bodyPr>
          <a:lstStyle/>
          <a:p>
            <a:pPr algn="l"/>
            <a:r>
              <a:rPr lang="en-IN" b="1" dirty="0"/>
              <a:t> Example</a:t>
            </a:r>
            <a:endParaRPr lang="en-US" b="1" dirty="0"/>
          </a:p>
        </p:txBody>
      </p:sp>
      <p:sp>
        <p:nvSpPr>
          <p:cNvPr id="23" name="TextBox 22">
            <a:extLst>
              <a:ext uri="{FF2B5EF4-FFF2-40B4-BE49-F238E27FC236}">
                <a16:creationId xmlns:a16="http://schemas.microsoft.com/office/drawing/2014/main" id="{6EAD8BF3-8242-90AD-D441-04CBBEA7079F}"/>
              </a:ext>
            </a:extLst>
          </p:cNvPr>
          <p:cNvSpPr txBox="1"/>
          <p:nvPr/>
        </p:nvSpPr>
        <p:spPr>
          <a:xfrm rot="10800000" flipV="1">
            <a:off x="1937147" y="6275492"/>
            <a:ext cx="2491443" cy="923330"/>
          </a:xfrm>
          <a:prstGeom prst="rect">
            <a:avLst/>
          </a:prstGeom>
          <a:noFill/>
        </p:spPr>
        <p:txBody>
          <a:bodyPr wrap="square" rtlCol="0">
            <a:spAutoFit/>
          </a:bodyPr>
          <a:lstStyle/>
          <a:p>
            <a:pPr algn="l"/>
            <a:r>
              <a:rPr lang="en-IN" b="1" dirty="0"/>
              <a:t>Threatening physical harm unless someone agrees to a contract</a:t>
            </a:r>
            <a:endParaRPr lang="en-US" b="1" dirty="0"/>
          </a:p>
        </p:txBody>
      </p:sp>
      <p:sp>
        <p:nvSpPr>
          <p:cNvPr id="24" name="TextBox 23">
            <a:extLst>
              <a:ext uri="{FF2B5EF4-FFF2-40B4-BE49-F238E27FC236}">
                <a16:creationId xmlns:a16="http://schemas.microsoft.com/office/drawing/2014/main" id="{DBA4BF8F-4A45-AD4A-3AA8-D40770C74A9F}"/>
              </a:ext>
            </a:extLst>
          </p:cNvPr>
          <p:cNvSpPr txBox="1"/>
          <p:nvPr/>
        </p:nvSpPr>
        <p:spPr>
          <a:xfrm>
            <a:off x="4717121" y="6215727"/>
            <a:ext cx="3643534" cy="1200329"/>
          </a:xfrm>
          <a:prstGeom prst="rect">
            <a:avLst/>
          </a:prstGeom>
          <a:noFill/>
        </p:spPr>
        <p:txBody>
          <a:bodyPr wrap="square" rtlCol="0">
            <a:spAutoFit/>
          </a:bodyPr>
          <a:lstStyle/>
          <a:p>
            <a:pPr algn="l"/>
            <a:r>
              <a:rPr lang="en-IN" b="1" dirty="0"/>
              <a:t>A caregiver subtly pressuring a vulnerable elderly person to change their will in the caregiver’s favour</a:t>
            </a:r>
            <a:endParaRPr lang="en-US" b="1" dirty="0"/>
          </a:p>
        </p:txBody>
      </p:sp>
      <p:sp>
        <p:nvSpPr>
          <p:cNvPr id="3" name="Rectangle 2"/>
          <p:cNvSpPr/>
          <p:nvPr/>
        </p:nvSpPr>
        <p:spPr>
          <a:xfrm>
            <a:off x="4784432" y="3272135"/>
            <a:ext cx="184731"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F52EA30C-E6A9-8CF2-D9C4-CAF5C1085356}"/>
              </a:ext>
            </a:extLst>
          </p:cNvPr>
          <p:cNvPicPr>
            <a:picLocks noChangeAspect="1"/>
          </p:cNvPicPr>
          <p:nvPr/>
        </p:nvPicPr>
        <p:blipFill>
          <a:blip r:embed="rId2"/>
          <a:stretch>
            <a:fillRect/>
          </a:stretch>
        </p:blipFill>
        <p:spPr>
          <a:xfrm>
            <a:off x="8098184" y="2764631"/>
            <a:ext cx="1651691" cy="2450307"/>
          </a:xfrm>
          <a:prstGeom prst="rect">
            <a:avLst/>
          </a:prstGeom>
        </p:spPr>
      </p:pic>
    </p:spTree>
    <p:extLst>
      <p:ext uri="{BB962C8B-B14F-4D97-AF65-F5344CB8AC3E}">
        <p14:creationId xmlns:p14="http://schemas.microsoft.com/office/powerpoint/2010/main" val="180415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2000"/>
                                        <p:tgtEl>
                                          <p:spTgt spid="1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2000"/>
                                        <p:tgtEl>
                                          <p:spTgt spid="20"/>
                                        </p:tgtEl>
                                      </p:cBhvr>
                                    </p:animEffect>
                                  </p:childTnLst>
                                </p:cTn>
                              </p:par>
                              <p:par>
                                <p:cTn id="50" presetID="21" presetClass="entr" presetSubtype="1"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2000"/>
                                        <p:tgtEl>
                                          <p:spTgt spid="21"/>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2000"/>
                                        <p:tgtEl>
                                          <p:spTgt spid="2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heel(1)">
                                      <p:cBhvr>
                                        <p:cTn id="58" dur="2000"/>
                                        <p:tgtEl>
                                          <p:spTgt spid="23"/>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heel(1)">
                                      <p:cBhvr>
                                        <p:cTn id="61" dur="2000"/>
                                        <p:tgtEl>
                                          <p:spTgt spid="24"/>
                                        </p:tgtEl>
                                      </p:cBhvr>
                                    </p:animEffect>
                                  </p:childTnLst>
                                </p:cTn>
                              </p:par>
                              <p:par>
                                <p:cTn id="62" presetID="21" presetClass="entr" presetSubtype="1" fill="hold" grpId="0" nodeType="withEffect" nodePh="1">
                                  <p:stCondLst>
                                    <p:cond delay="0"/>
                                  </p:stCondLst>
                                  <p:endCondLst>
                                    <p:cond evt="begin" delay="0">
                                      <p:tn val="62"/>
                                    </p:cond>
                                  </p:endCondLst>
                                  <p:childTnLst>
                                    <p:set>
                                      <p:cBhvr>
                                        <p:cTn id="63" dur="1" fill="hold">
                                          <p:stCondLst>
                                            <p:cond delay="0"/>
                                          </p:stCondLst>
                                        </p:cTn>
                                        <p:tgtEl>
                                          <p:spTgt spid="3"/>
                                        </p:tgtEl>
                                        <p:attrNameLst>
                                          <p:attrName>style.visibility</p:attrName>
                                        </p:attrNameLst>
                                      </p:cBhvr>
                                      <p:to>
                                        <p:strVal val="visible"/>
                                      </p:to>
                                    </p:set>
                                    <p:animEffect transition="in" filter="wheel(1)">
                                      <p:cBhvr>
                                        <p:cTn id="6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208A-CA71-B4D2-9296-D82ADEE113CC}"/>
              </a:ext>
            </a:extLst>
          </p:cNvPr>
          <p:cNvSpPr>
            <a:spLocks noGrp="1"/>
          </p:cNvSpPr>
          <p:nvPr>
            <p:ph type="ctrTitle"/>
          </p:nvPr>
        </p:nvSpPr>
        <p:spPr>
          <a:xfrm>
            <a:off x="1377104" y="3"/>
            <a:ext cx="6213549" cy="1194401"/>
          </a:xfrm>
        </p:spPr>
        <p:txBody>
          <a:bodyPr/>
          <a:lstStyle/>
          <a:p>
            <a:pPr algn="ctr"/>
            <a:r>
              <a:rPr lang="en-IN" dirty="0"/>
              <a:t>Conclusion </a:t>
            </a:r>
            <a:endParaRPr lang="en-US" dirty="0"/>
          </a:p>
        </p:txBody>
      </p:sp>
      <p:sp>
        <p:nvSpPr>
          <p:cNvPr id="3" name="Subtitle 2">
            <a:extLst>
              <a:ext uri="{FF2B5EF4-FFF2-40B4-BE49-F238E27FC236}">
                <a16:creationId xmlns:a16="http://schemas.microsoft.com/office/drawing/2014/main" id="{89E8BB89-54C0-C212-E94F-269EDE7139B7}"/>
              </a:ext>
            </a:extLst>
          </p:cNvPr>
          <p:cNvSpPr>
            <a:spLocks noGrp="1"/>
          </p:cNvSpPr>
          <p:nvPr>
            <p:ph type="subTitle" idx="1"/>
          </p:nvPr>
        </p:nvSpPr>
        <p:spPr>
          <a:xfrm>
            <a:off x="9864" y="1516855"/>
            <a:ext cx="7826398" cy="5240933"/>
          </a:xfrm>
        </p:spPr>
        <p:txBody>
          <a:bodyPr>
            <a:normAutofit fontScale="92500" lnSpcReduction="10000"/>
          </a:bodyPr>
          <a:lstStyle/>
          <a:p>
            <a:pPr algn="l"/>
            <a:r>
              <a:rPr lang="en-IN" b="1" dirty="0"/>
              <a:t>For any agreement to become the valid contract, the consent of all parties must be free and genuine.</a:t>
            </a:r>
          </a:p>
          <a:p>
            <a:pPr algn="l"/>
            <a:r>
              <a:rPr lang="en-IN" b="1" dirty="0"/>
              <a:t>If someone is forced, cheated or misled into signing a contract, it is not free consent.</a:t>
            </a:r>
          </a:p>
          <a:p>
            <a:pPr algn="l"/>
            <a:r>
              <a:rPr lang="en-IN" b="1" dirty="0"/>
              <a:t>Such contracts are voidable, meaning the affected person can choose to cancel it.</a:t>
            </a:r>
          </a:p>
          <a:p>
            <a:pPr algn="l"/>
            <a:r>
              <a:rPr lang="en-IN" b="1" dirty="0"/>
              <a:t>Some agreements are void from the beginning – like agreements with minors for illegal things. These have no legal values.</a:t>
            </a:r>
          </a:p>
          <a:p>
            <a:pPr algn="l"/>
            <a:endParaRPr lang="en-IN" b="1" dirty="0"/>
          </a:p>
          <a:p>
            <a:pPr algn="l"/>
            <a:r>
              <a:rPr lang="en-IN" b="1" dirty="0"/>
              <a:t>To avoid problems all parties should:</a:t>
            </a:r>
          </a:p>
          <a:p>
            <a:pPr algn="l"/>
            <a:r>
              <a:rPr lang="en-IN" b="1" dirty="0"/>
              <a:t>Agree willing </a:t>
            </a:r>
          </a:p>
          <a:p>
            <a:pPr algn="l"/>
            <a:r>
              <a:rPr lang="en-IN" b="1" dirty="0"/>
              <a:t>Understanding what they are signing</a:t>
            </a:r>
          </a:p>
          <a:p>
            <a:pPr algn="l"/>
            <a:r>
              <a:rPr lang="en-IN" b="1" dirty="0"/>
              <a:t>Not use pressure, threats, or lies</a:t>
            </a:r>
          </a:p>
          <a:p>
            <a:pPr algn="l"/>
            <a:r>
              <a:rPr lang="en-IN" b="1" dirty="0"/>
              <a:t>Simple message:</a:t>
            </a:r>
          </a:p>
          <a:p>
            <a:pPr algn="l"/>
            <a:r>
              <a:rPr lang="en-IN" b="1" dirty="0"/>
              <a:t>A contract is only strong when both sides agree free and fairly.</a:t>
            </a:r>
            <a:endParaRPr lang="en-US" b="1" dirty="0"/>
          </a:p>
        </p:txBody>
      </p:sp>
      <p:pic>
        <p:nvPicPr>
          <p:cNvPr id="4" name="Picture 3">
            <a:extLst>
              <a:ext uri="{FF2B5EF4-FFF2-40B4-BE49-F238E27FC236}">
                <a16:creationId xmlns:a16="http://schemas.microsoft.com/office/drawing/2014/main" id="{C3518DCD-56C6-E895-BFD9-0216F303AB1D}"/>
              </a:ext>
            </a:extLst>
          </p:cNvPr>
          <p:cNvPicPr>
            <a:picLocks noChangeAspect="1"/>
          </p:cNvPicPr>
          <p:nvPr/>
        </p:nvPicPr>
        <p:blipFill>
          <a:blip r:embed="rId2"/>
          <a:stretch>
            <a:fillRect/>
          </a:stretch>
        </p:blipFill>
        <p:spPr>
          <a:xfrm>
            <a:off x="7836260" y="-175105"/>
            <a:ext cx="1917340" cy="3908906"/>
          </a:xfrm>
          <a:prstGeom prst="rect">
            <a:avLst/>
          </a:prstGeom>
        </p:spPr>
      </p:pic>
      <p:pic>
        <p:nvPicPr>
          <p:cNvPr id="5" name="Picture 4">
            <a:extLst>
              <a:ext uri="{FF2B5EF4-FFF2-40B4-BE49-F238E27FC236}">
                <a16:creationId xmlns:a16="http://schemas.microsoft.com/office/drawing/2014/main" id="{EA29A557-88F9-0224-6144-57E93030E50E}"/>
              </a:ext>
            </a:extLst>
          </p:cNvPr>
          <p:cNvPicPr>
            <a:picLocks noChangeAspect="1"/>
          </p:cNvPicPr>
          <p:nvPr/>
        </p:nvPicPr>
        <p:blipFill>
          <a:blip r:embed="rId3"/>
          <a:stretch>
            <a:fillRect/>
          </a:stretch>
        </p:blipFill>
        <p:spPr>
          <a:xfrm>
            <a:off x="6500813" y="3857625"/>
            <a:ext cx="3357563" cy="3609977"/>
          </a:xfrm>
          <a:prstGeom prst="rect">
            <a:avLst/>
          </a:prstGeom>
        </p:spPr>
      </p:pic>
    </p:spTree>
    <p:extLst>
      <p:ext uri="{BB962C8B-B14F-4D97-AF65-F5344CB8AC3E}">
        <p14:creationId xmlns:p14="http://schemas.microsoft.com/office/powerpoint/2010/main" val="42019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8" y="1447800"/>
            <a:ext cx="8449732" cy="5562599"/>
          </a:xfrm>
        </p:spPr>
        <p:txBody>
          <a:bodyPr numCol="2">
            <a:normAutofit fontScale="92500" lnSpcReduction="10000"/>
          </a:bodyPr>
          <a:lstStyle/>
          <a:p>
            <a:r>
              <a:rPr lang="en-US" sz="3200" b="1" dirty="0"/>
              <a:t>Satyakam</a:t>
            </a:r>
          </a:p>
          <a:p>
            <a:r>
              <a:rPr lang="en-US" sz="3200" b="1" dirty="0"/>
              <a:t>Shahina Begam</a:t>
            </a:r>
          </a:p>
          <a:p>
            <a:r>
              <a:rPr lang="en-US" sz="3200" b="1" dirty="0"/>
              <a:t>Sheetal Nishad</a:t>
            </a:r>
          </a:p>
          <a:p>
            <a:r>
              <a:rPr lang="en-US" sz="3200" b="1" dirty="0"/>
              <a:t>Shishupal  Rajak</a:t>
            </a:r>
          </a:p>
          <a:p>
            <a:r>
              <a:rPr lang="en-US" sz="3200" b="1" dirty="0"/>
              <a:t>Sheetal Dhruw</a:t>
            </a:r>
          </a:p>
          <a:p>
            <a:r>
              <a:rPr lang="en-US" sz="3200" b="1" dirty="0"/>
              <a:t>Shrey Shukla</a:t>
            </a:r>
          </a:p>
          <a:p>
            <a:r>
              <a:rPr lang="en-US" sz="3200" b="1" dirty="0"/>
              <a:t>Shrishti Baksh</a:t>
            </a:r>
          </a:p>
          <a:p>
            <a:r>
              <a:rPr lang="en-US" sz="3200" b="1" dirty="0"/>
              <a:t>Shrishti Tiwari</a:t>
            </a:r>
          </a:p>
          <a:p>
            <a:r>
              <a:rPr lang="en-US" sz="3200" b="1" dirty="0"/>
              <a:t>Shuzan Ansari</a:t>
            </a:r>
          </a:p>
          <a:p>
            <a:r>
              <a:rPr lang="en-US" sz="3200" b="1" dirty="0"/>
              <a:t>Shweta Sahu</a:t>
            </a:r>
          </a:p>
          <a:p>
            <a:r>
              <a:rPr lang="en-US" sz="3200" b="1" dirty="0"/>
              <a:t>Shiddhika Sharma</a:t>
            </a:r>
          </a:p>
          <a:p>
            <a:r>
              <a:rPr lang="en-US" sz="3200" b="1" dirty="0"/>
              <a:t>Sita </a:t>
            </a:r>
          </a:p>
          <a:p>
            <a:r>
              <a:rPr lang="en-US" sz="3200" b="1" dirty="0"/>
              <a:t>Sneha  Chauhan</a:t>
            </a:r>
          </a:p>
          <a:p>
            <a:r>
              <a:rPr lang="en-US" sz="3200" b="1" dirty="0"/>
              <a:t>Sneha Ghitode</a:t>
            </a:r>
          </a:p>
          <a:p>
            <a:r>
              <a:rPr lang="en-US" sz="3200" b="1" dirty="0"/>
              <a:t>Sneha Dewangan</a:t>
            </a:r>
          </a:p>
          <a:p>
            <a:r>
              <a:rPr lang="en-US" sz="3200" b="1" dirty="0"/>
              <a:t>Someshwar Sahu</a:t>
            </a:r>
          </a:p>
          <a:p>
            <a:r>
              <a:rPr lang="en-US" sz="3200" b="1" dirty="0"/>
              <a:t>Somnath Dhruw</a:t>
            </a:r>
          </a:p>
          <a:p>
            <a:r>
              <a:rPr lang="en-US" sz="3200" b="1" dirty="0"/>
              <a:t>Siddharth Yadu</a:t>
            </a:r>
          </a:p>
          <a:p>
            <a:endParaRPr lang="en-US" b="1" dirty="0"/>
          </a:p>
        </p:txBody>
      </p:sp>
      <p:sp>
        <p:nvSpPr>
          <p:cNvPr id="4" name="Rectangle 3"/>
          <p:cNvSpPr/>
          <p:nvPr/>
        </p:nvSpPr>
        <p:spPr>
          <a:xfrm>
            <a:off x="2438400" y="276889"/>
            <a:ext cx="4445449"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Presented by</a:t>
            </a:r>
          </a:p>
        </p:txBody>
      </p:sp>
    </p:spTree>
    <p:extLst>
      <p:ext uri="{BB962C8B-B14F-4D97-AF65-F5344CB8AC3E}">
        <p14:creationId xmlns:p14="http://schemas.microsoft.com/office/powerpoint/2010/main" val="19757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0" end="0"/>
                                            </p:txEl>
                                          </p:spTgt>
                                        </p:tgtEl>
                                        <p:attrNameLst>
                                          <p:attrName>ppt_x</p:attrName>
                                          <p:attrName>ppt_y</p:attrName>
                                        </p:attrNameLst>
                                      </p:cBhvr>
                                    </p:animMotion>
                                    <p:animRot by="1500000">
                                      <p:cBhvr>
                                        <p:cTn id="25" dur="125" fill="hold">
                                          <p:stCondLst>
                                            <p:cond delay="0"/>
                                          </p:stCondLst>
                                        </p:cTn>
                                        <p:tgtEl>
                                          <p:spTgt spid="3">
                                            <p:txEl>
                                              <p:pRg st="0" end="0"/>
                                            </p:txEl>
                                          </p:spTgt>
                                        </p:tgtEl>
                                        <p:attrNameLst>
                                          <p:attrName>r</p:attrName>
                                        </p:attrNameLst>
                                      </p:cBhvr>
                                    </p:animRot>
                                    <p:animRot by="-1500000">
                                      <p:cBhvr>
                                        <p:cTn id="26" dur="125" fill="hold">
                                          <p:stCondLst>
                                            <p:cond delay="125"/>
                                          </p:stCondLst>
                                        </p:cTn>
                                        <p:tgtEl>
                                          <p:spTgt spid="3">
                                            <p:txEl>
                                              <p:pRg st="0" end="0"/>
                                            </p:txEl>
                                          </p:spTgt>
                                        </p:tgtEl>
                                        <p:attrNameLst>
                                          <p:attrName>r</p:attrName>
                                        </p:attrNameLst>
                                      </p:cBhvr>
                                    </p:animRot>
                                    <p:animRot by="-1500000">
                                      <p:cBhvr>
                                        <p:cTn id="27" dur="125" fill="hold">
                                          <p:stCondLst>
                                            <p:cond delay="250"/>
                                          </p:stCondLst>
                                        </p:cTn>
                                        <p:tgtEl>
                                          <p:spTgt spid="3">
                                            <p:txEl>
                                              <p:pRg st="0" end="0"/>
                                            </p:txEl>
                                          </p:spTgt>
                                        </p:tgtEl>
                                        <p:attrNameLst>
                                          <p:attrName>r</p:attrName>
                                        </p:attrNameLst>
                                      </p:cBhvr>
                                    </p:animRot>
                                    <p:animRot by="1500000">
                                      <p:cBhvr>
                                        <p:cTn id="28" dur="125" fill="hold">
                                          <p:stCondLst>
                                            <p:cond delay="375"/>
                                          </p:stCondLst>
                                        </p:cTn>
                                        <p:tgtEl>
                                          <p:spTgt spid="3">
                                            <p:txEl>
                                              <p:pRg st="0" end="0"/>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1" end="1"/>
                                            </p:txEl>
                                          </p:spTgt>
                                        </p:tgtEl>
                                        <p:attrNameLst>
                                          <p:attrName>ppt_x</p:attrName>
                                          <p:attrName>ppt_y</p:attrName>
                                        </p:attrNameLst>
                                      </p:cBhvr>
                                    </p:animMotion>
                                    <p:animRot by="1500000">
                                      <p:cBhvr>
                                        <p:cTn id="31" dur="125" fill="hold">
                                          <p:stCondLst>
                                            <p:cond delay="0"/>
                                          </p:stCondLst>
                                        </p:cTn>
                                        <p:tgtEl>
                                          <p:spTgt spid="3">
                                            <p:txEl>
                                              <p:pRg st="1" end="1"/>
                                            </p:txEl>
                                          </p:spTgt>
                                        </p:tgtEl>
                                        <p:attrNameLst>
                                          <p:attrName>r</p:attrName>
                                        </p:attrNameLst>
                                      </p:cBhvr>
                                    </p:animRot>
                                    <p:animRot by="-1500000">
                                      <p:cBhvr>
                                        <p:cTn id="32" dur="125" fill="hold">
                                          <p:stCondLst>
                                            <p:cond delay="125"/>
                                          </p:stCondLst>
                                        </p:cTn>
                                        <p:tgtEl>
                                          <p:spTgt spid="3">
                                            <p:txEl>
                                              <p:pRg st="1" end="1"/>
                                            </p:txEl>
                                          </p:spTgt>
                                        </p:tgtEl>
                                        <p:attrNameLst>
                                          <p:attrName>r</p:attrName>
                                        </p:attrNameLst>
                                      </p:cBhvr>
                                    </p:animRot>
                                    <p:animRot by="-1500000">
                                      <p:cBhvr>
                                        <p:cTn id="33" dur="125" fill="hold">
                                          <p:stCondLst>
                                            <p:cond delay="250"/>
                                          </p:stCondLst>
                                        </p:cTn>
                                        <p:tgtEl>
                                          <p:spTgt spid="3">
                                            <p:txEl>
                                              <p:pRg st="1" end="1"/>
                                            </p:txEl>
                                          </p:spTgt>
                                        </p:tgtEl>
                                        <p:attrNameLst>
                                          <p:attrName>r</p:attrName>
                                        </p:attrNameLst>
                                      </p:cBhvr>
                                    </p:animRot>
                                    <p:animRot by="1500000">
                                      <p:cBhvr>
                                        <p:cTn id="34" dur="125" fill="hold">
                                          <p:stCondLst>
                                            <p:cond delay="375"/>
                                          </p:stCondLst>
                                        </p:cTn>
                                        <p:tgtEl>
                                          <p:spTgt spid="3">
                                            <p:txEl>
                                              <p:pRg st="1" end="1"/>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3">
                                            <p:txEl>
                                              <p:pRg st="2" end="2"/>
                                            </p:txEl>
                                          </p:spTgt>
                                        </p:tgtEl>
                                        <p:attrNameLst>
                                          <p:attrName>ppt_x</p:attrName>
                                          <p:attrName>ppt_y</p:attrName>
                                        </p:attrNameLst>
                                      </p:cBhvr>
                                    </p:animMotion>
                                    <p:animRot by="1500000">
                                      <p:cBhvr>
                                        <p:cTn id="37" dur="125" fill="hold">
                                          <p:stCondLst>
                                            <p:cond delay="0"/>
                                          </p:stCondLst>
                                        </p:cTn>
                                        <p:tgtEl>
                                          <p:spTgt spid="3">
                                            <p:txEl>
                                              <p:pRg st="2" end="2"/>
                                            </p:txEl>
                                          </p:spTgt>
                                        </p:tgtEl>
                                        <p:attrNameLst>
                                          <p:attrName>r</p:attrName>
                                        </p:attrNameLst>
                                      </p:cBhvr>
                                    </p:animRot>
                                    <p:animRot by="-1500000">
                                      <p:cBhvr>
                                        <p:cTn id="38" dur="125" fill="hold">
                                          <p:stCondLst>
                                            <p:cond delay="125"/>
                                          </p:stCondLst>
                                        </p:cTn>
                                        <p:tgtEl>
                                          <p:spTgt spid="3">
                                            <p:txEl>
                                              <p:pRg st="2" end="2"/>
                                            </p:txEl>
                                          </p:spTgt>
                                        </p:tgtEl>
                                        <p:attrNameLst>
                                          <p:attrName>r</p:attrName>
                                        </p:attrNameLst>
                                      </p:cBhvr>
                                    </p:animRot>
                                    <p:animRot by="-1500000">
                                      <p:cBhvr>
                                        <p:cTn id="39" dur="125" fill="hold">
                                          <p:stCondLst>
                                            <p:cond delay="250"/>
                                          </p:stCondLst>
                                        </p:cTn>
                                        <p:tgtEl>
                                          <p:spTgt spid="3">
                                            <p:txEl>
                                              <p:pRg st="2" end="2"/>
                                            </p:txEl>
                                          </p:spTgt>
                                        </p:tgtEl>
                                        <p:attrNameLst>
                                          <p:attrName>r</p:attrName>
                                        </p:attrNameLst>
                                      </p:cBhvr>
                                    </p:animRot>
                                    <p:animRot by="1500000">
                                      <p:cBhvr>
                                        <p:cTn id="40" dur="125" fill="hold">
                                          <p:stCondLst>
                                            <p:cond delay="375"/>
                                          </p:stCondLst>
                                        </p:cTn>
                                        <p:tgtEl>
                                          <p:spTgt spid="3">
                                            <p:txEl>
                                              <p:pRg st="2" end="2"/>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3" end="3"/>
                                            </p:txEl>
                                          </p:spTgt>
                                        </p:tgtEl>
                                        <p:attrNameLst>
                                          <p:attrName>ppt_x</p:attrName>
                                          <p:attrName>ppt_y</p:attrName>
                                        </p:attrNameLst>
                                      </p:cBhvr>
                                    </p:animMotion>
                                    <p:animRot by="1500000">
                                      <p:cBhvr>
                                        <p:cTn id="43" dur="125" fill="hold">
                                          <p:stCondLst>
                                            <p:cond delay="0"/>
                                          </p:stCondLst>
                                        </p:cTn>
                                        <p:tgtEl>
                                          <p:spTgt spid="3">
                                            <p:txEl>
                                              <p:pRg st="3" end="3"/>
                                            </p:txEl>
                                          </p:spTgt>
                                        </p:tgtEl>
                                        <p:attrNameLst>
                                          <p:attrName>r</p:attrName>
                                        </p:attrNameLst>
                                      </p:cBhvr>
                                    </p:animRot>
                                    <p:animRot by="-1500000">
                                      <p:cBhvr>
                                        <p:cTn id="44" dur="125" fill="hold">
                                          <p:stCondLst>
                                            <p:cond delay="125"/>
                                          </p:stCondLst>
                                        </p:cTn>
                                        <p:tgtEl>
                                          <p:spTgt spid="3">
                                            <p:txEl>
                                              <p:pRg st="3" end="3"/>
                                            </p:txEl>
                                          </p:spTgt>
                                        </p:tgtEl>
                                        <p:attrNameLst>
                                          <p:attrName>r</p:attrName>
                                        </p:attrNameLst>
                                      </p:cBhvr>
                                    </p:animRot>
                                    <p:animRot by="-1500000">
                                      <p:cBhvr>
                                        <p:cTn id="45" dur="125" fill="hold">
                                          <p:stCondLst>
                                            <p:cond delay="250"/>
                                          </p:stCondLst>
                                        </p:cTn>
                                        <p:tgtEl>
                                          <p:spTgt spid="3">
                                            <p:txEl>
                                              <p:pRg st="3" end="3"/>
                                            </p:txEl>
                                          </p:spTgt>
                                        </p:tgtEl>
                                        <p:attrNameLst>
                                          <p:attrName>r</p:attrName>
                                        </p:attrNameLst>
                                      </p:cBhvr>
                                    </p:animRot>
                                    <p:animRot by="1500000">
                                      <p:cBhvr>
                                        <p:cTn id="46" dur="125" fill="hold">
                                          <p:stCondLst>
                                            <p:cond delay="375"/>
                                          </p:stCondLst>
                                        </p:cTn>
                                        <p:tgtEl>
                                          <p:spTgt spid="3">
                                            <p:txEl>
                                              <p:pRg st="3" end="3"/>
                                            </p:txEl>
                                          </p:spTgt>
                                        </p:tgtEl>
                                        <p:attrNameLst>
                                          <p:attrName>r</p:attrName>
                                        </p:attrNameLst>
                                      </p:cBhvr>
                                    </p:animRot>
                                  </p:childTnLst>
                                </p:cTn>
                              </p:par>
                              <p:par>
                                <p:cTn id="47" presetID="34" presetClass="emph" presetSubtype="0" fill="hold" nodeType="with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3">
                                            <p:txEl>
                                              <p:pRg st="4" end="4"/>
                                            </p:txEl>
                                          </p:spTgt>
                                        </p:tgtEl>
                                        <p:attrNameLst>
                                          <p:attrName>ppt_x</p:attrName>
                                          <p:attrName>ppt_y</p:attrName>
                                        </p:attrNameLst>
                                      </p:cBhvr>
                                    </p:animMotion>
                                    <p:animRot by="1500000">
                                      <p:cBhvr>
                                        <p:cTn id="49" dur="125" fill="hold">
                                          <p:stCondLst>
                                            <p:cond delay="0"/>
                                          </p:stCondLst>
                                        </p:cTn>
                                        <p:tgtEl>
                                          <p:spTgt spid="3">
                                            <p:txEl>
                                              <p:pRg st="4" end="4"/>
                                            </p:txEl>
                                          </p:spTgt>
                                        </p:tgtEl>
                                        <p:attrNameLst>
                                          <p:attrName>r</p:attrName>
                                        </p:attrNameLst>
                                      </p:cBhvr>
                                    </p:animRot>
                                    <p:animRot by="-1500000">
                                      <p:cBhvr>
                                        <p:cTn id="50" dur="125" fill="hold">
                                          <p:stCondLst>
                                            <p:cond delay="125"/>
                                          </p:stCondLst>
                                        </p:cTn>
                                        <p:tgtEl>
                                          <p:spTgt spid="3">
                                            <p:txEl>
                                              <p:pRg st="4" end="4"/>
                                            </p:txEl>
                                          </p:spTgt>
                                        </p:tgtEl>
                                        <p:attrNameLst>
                                          <p:attrName>r</p:attrName>
                                        </p:attrNameLst>
                                      </p:cBhvr>
                                    </p:animRot>
                                    <p:animRot by="-1500000">
                                      <p:cBhvr>
                                        <p:cTn id="51" dur="125" fill="hold">
                                          <p:stCondLst>
                                            <p:cond delay="250"/>
                                          </p:stCondLst>
                                        </p:cTn>
                                        <p:tgtEl>
                                          <p:spTgt spid="3">
                                            <p:txEl>
                                              <p:pRg st="4" end="4"/>
                                            </p:txEl>
                                          </p:spTgt>
                                        </p:tgtEl>
                                        <p:attrNameLst>
                                          <p:attrName>r</p:attrName>
                                        </p:attrNameLst>
                                      </p:cBhvr>
                                    </p:animRot>
                                    <p:animRot by="1500000">
                                      <p:cBhvr>
                                        <p:cTn id="52" dur="125" fill="hold">
                                          <p:stCondLst>
                                            <p:cond delay="375"/>
                                          </p:stCondLst>
                                        </p:cTn>
                                        <p:tgtEl>
                                          <p:spTgt spid="3">
                                            <p:txEl>
                                              <p:pRg st="4" end="4"/>
                                            </p:txEl>
                                          </p:spTgt>
                                        </p:tgtEl>
                                        <p:attrNameLst>
                                          <p:attrName>r</p:attrName>
                                        </p:attrNameLst>
                                      </p:cBhvr>
                                    </p:animRot>
                                  </p:childTnLst>
                                </p:cTn>
                              </p:par>
                              <p:par>
                                <p:cTn id="53" presetID="34" presetClass="emph" presetSubtype="0" fill="hold" nodeType="with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5" end="5"/>
                                            </p:txEl>
                                          </p:spTgt>
                                        </p:tgtEl>
                                        <p:attrNameLst>
                                          <p:attrName>ppt_x</p:attrName>
                                          <p:attrName>ppt_y</p:attrName>
                                        </p:attrNameLst>
                                      </p:cBhvr>
                                    </p:animMotion>
                                    <p:animRot by="1500000">
                                      <p:cBhvr>
                                        <p:cTn id="55" dur="125" fill="hold">
                                          <p:stCondLst>
                                            <p:cond delay="0"/>
                                          </p:stCondLst>
                                        </p:cTn>
                                        <p:tgtEl>
                                          <p:spTgt spid="3">
                                            <p:txEl>
                                              <p:pRg st="5" end="5"/>
                                            </p:txEl>
                                          </p:spTgt>
                                        </p:tgtEl>
                                        <p:attrNameLst>
                                          <p:attrName>r</p:attrName>
                                        </p:attrNameLst>
                                      </p:cBhvr>
                                    </p:animRot>
                                    <p:animRot by="-1500000">
                                      <p:cBhvr>
                                        <p:cTn id="56" dur="125" fill="hold">
                                          <p:stCondLst>
                                            <p:cond delay="125"/>
                                          </p:stCondLst>
                                        </p:cTn>
                                        <p:tgtEl>
                                          <p:spTgt spid="3">
                                            <p:txEl>
                                              <p:pRg st="5" end="5"/>
                                            </p:txEl>
                                          </p:spTgt>
                                        </p:tgtEl>
                                        <p:attrNameLst>
                                          <p:attrName>r</p:attrName>
                                        </p:attrNameLst>
                                      </p:cBhvr>
                                    </p:animRot>
                                    <p:animRot by="-1500000">
                                      <p:cBhvr>
                                        <p:cTn id="57" dur="125" fill="hold">
                                          <p:stCondLst>
                                            <p:cond delay="250"/>
                                          </p:stCondLst>
                                        </p:cTn>
                                        <p:tgtEl>
                                          <p:spTgt spid="3">
                                            <p:txEl>
                                              <p:pRg st="5" end="5"/>
                                            </p:txEl>
                                          </p:spTgt>
                                        </p:tgtEl>
                                        <p:attrNameLst>
                                          <p:attrName>r</p:attrName>
                                        </p:attrNameLst>
                                      </p:cBhvr>
                                    </p:animRot>
                                    <p:animRot by="1500000">
                                      <p:cBhvr>
                                        <p:cTn id="58" dur="125" fill="hold">
                                          <p:stCondLst>
                                            <p:cond delay="375"/>
                                          </p:stCondLst>
                                        </p:cTn>
                                        <p:tgtEl>
                                          <p:spTgt spid="3">
                                            <p:txEl>
                                              <p:pRg st="5" end="5"/>
                                            </p:txEl>
                                          </p:spTgt>
                                        </p:tgtEl>
                                        <p:attrNameLst>
                                          <p:attrName>r</p:attrName>
                                        </p:attrNameLst>
                                      </p:cBhvr>
                                    </p:animRot>
                                  </p:childTnLst>
                                </p:cTn>
                              </p:par>
                              <p:par>
                                <p:cTn id="59" presetID="34" presetClass="emph" presetSubtype="0" fill="hold" nodeType="withEffect">
                                  <p:stCondLst>
                                    <p:cond delay="0"/>
                                  </p:stCondLst>
                                  <p:iterate type="lt">
                                    <p:tmPct val="10000"/>
                                  </p:iterate>
                                  <p:childTnLst>
                                    <p:animMotion origin="layout" path="M 0.0 0.0 L 0.0 -0.07213" pathEditMode="relative" ptsTypes="">
                                      <p:cBhvr>
                                        <p:cTn id="60" dur="250" accel="50000" decel="50000" autoRev="1" fill="hold">
                                          <p:stCondLst>
                                            <p:cond delay="0"/>
                                          </p:stCondLst>
                                        </p:cTn>
                                        <p:tgtEl>
                                          <p:spTgt spid="3">
                                            <p:txEl>
                                              <p:pRg st="6" end="6"/>
                                            </p:txEl>
                                          </p:spTgt>
                                        </p:tgtEl>
                                        <p:attrNameLst>
                                          <p:attrName>ppt_x</p:attrName>
                                          <p:attrName>ppt_y</p:attrName>
                                        </p:attrNameLst>
                                      </p:cBhvr>
                                    </p:animMotion>
                                    <p:animRot by="1500000">
                                      <p:cBhvr>
                                        <p:cTn id="61" dur="125" fill="hold">
                                          <p:stCondLst>
                                            <p:cond delay="0"/>
                                          </p:stCondLst>
                                        </p:cTn>
                                        <p:tgtEl>
                                          <p:spTgt spid="3">
                                            <p:txEl>
                                              <p:pRg st="6" end="6"/>
                                            </p:txEl>
                                          </p:spTgt>
                                        </p:tgtEl>
                                        <p:attrNameLst>
                                          <p:attrName>r</p:attrName>
                                        </p:attrNameLst>
                                      </p:cBhvr>
                                    </p:animRot>
                                    <p:animRot by="-1500000">
                                      <p:cBhvr>
                                        <p:cTn id="62" dur="125" fill="hold">
                                          <p:stCondLst>
                                            <p:cond delay="125"/>
                                          </p:stCondLst>
                                        </p:cTn>
                                        <p:tgtEl>
                                          <p:spTgt spid="3">
                                            <p:txEl>
                                              <p:pRg st="6" end="6"/>
                                            </p:txEl>
                                          </p:spTgt>
                                        </p:tgtEl>
                                        <p:attrNameLst>
                                          <p:attrName>r</p:attrName>
                                        </p:attrNameLst>
                                      </p:cBhvr>
                                    </p:animRot>
                                    <p:animRot by="-1500000">
                                      <p:cBhvr>
                                        <p:cTn id="63" dur="125" fill="hold">
                                          <p:stCondLst>
                                            <p:cond delay="250"/>
                                          </p:stCondLst>
                                        </p:cTn>
                                        <p:tgtEl>
                                          <p:spTgt spid="3">
                                            <p:txEl>
                                              <p:pRg st="6" end="6"/>
                                            </p:txEl>
                                          </p:spTgt>
                                        </p:tgtEl>
                                        <p:attrNameLst>
                                          <p:attrName>r</p:attrName>
                                        </p:attrNameLst>
                                      </p:cBhvr>
                                    </p:animRot>
                                    <p:animRot by="1500000">
                                      <p:cBhvr>
                                        <p:cTn id="64" dur="125" fill="hold">
                                          <p:stCondLst>
                                            <p:cond delay="375"/>
                                          </p:stCondLst>
                                        </p:cTn>
                                        <p:tgtEl>
                                          <p:spTgt spid="3">
                                            <p:txEl>
                                              <p:pRg st="6" end="6"/>
                                            </p:txEl>
                                          </p:spTgt>
                                        </p:tgtEl>
                                        <p:attrNameLst>
                                          <p:attrName>r</p:attrName>
                                        </p:attrNameLst>
                                      </p:cBhvr>
                                    </p:animRot>
                                  </p:childTnLst>
                                </p:cTn>
                              </p:par>
                              <p:par>
                                <p:cTn id="65" presetID="34" presetClass="emph" presetSubtype="0" fill="hold" nodeType="withEffect">
                                  <p:stCondLst>
                                    <p:cond delay="0"/>
                                  </p:stCondLst>
                                  <p:iterate type="lt">
                                    <p:tmPct val="10000"/>
                                  </p:iterate>
                                  <p:childTnLst>
                                    <p:animMotion origin="layout" path="M 0.0 0.0 L 0.0 -0.07213" pathEditMode="relative" ptsTypes="">
                                      <p:cBhvr>
                                        <p:cTn id="66" dur="250" accel="50000" decel="50000" autoRev="1" fill="hold">
                                          <p:stCondLst>
                                            <p:cond delay="0"/>
                                          </p:stCondLst>
                                        </p:cTn>
                                        <p:tgtEl>
                                          <p:spTgt spid="3">
                                            <p:txEl>
                                              <p:pRg st="7" end="7"/>
                                            </p:txEl>
                                          </p:spTgt>
                                        </p:tgtEl>
                                        <p:attrNameLst>
                                          <p:attrName>ppt_x</p:attrName>
                                          <p:attrName>ppt_y</p:attrName>
                                        </p:attrNameLst>
                                      </p:cBhvr>
                                    </p:animMotion>
                                    <p:animRot by="1500000">
                                      <p:cBhvr>
                                        <p:cTn id="67" dur="125" fill="hold">
                                          <p:stCondLst>
                                            <p:cond delay="0"/>
                                          </p:stCondLst>
                                        </p:cTn>
                                        <p:tgtEl>
                                          <p:spTgt spid="3">
                                            <p:txEl>
                                              <p:pRg st="7" end="7"/>
                                            </p:txEl>
                                          </p:spTgt>
                                        </p:tgtEl>
                                        <p:attrNameLst>
                                          <p:attrName>r</p:attrName>
                                        </p:attrNameLst>
                                      </p:cBhvr>
                                    </p:animRot>
                                    <p:animRot by="-1500000">
                                      <p:cBhvr>
                                        <p:cTn id="68" dur="125" fill="hold">
                                          <p:stCondLst>
                                            <p:cond delay="125"/>
                                          </p:stCondLst>
                                        </p:cTn>
                                        <p:tgtEl>
                                          <p:spTgt spid="3">
                                            <p:txEl>
                                              <p:pRg st="7" end="7"/>
                                            </p:txEl>
                                          </p:spTgt>
                                        </p:tgtEl>
                                        <p:attrNameLst>
                                          <p:attrName>r</p:attrName>
                                        </p:attrNameLst>
                                      </p:cBhvr>
                                    </p:animRot>
                                    <p:animRot by="-1500000">
                                      <p:cBhvr>
                                        <p:cTn id="69" dur="125" fill="hold">
                                          <p:stCondLst>
                                            <p:cond delay="250"/>
                                          </p:stCondLst>
                                        </p:cTn>
                                        <p:tgtEl>
                                          <p:spTgt spid="3">
                                            <p:txEl>
                                              <p:pRg st="7" end="7"/>
                                            </p:txEl>
                                          </p:spTgt>
                                        </p:tgtEl>
                                        <p:attrNameLst>
                                          <p:attrName>r</p:attrName>
                                        </p:attrNameLst>
                                      </p:cBhvr>
                                    </p:animRot>
                                    <p:animRot by="1500000">
                                      <p:cBhvr>
                                        <p:cTn id="70" dur="125" fill="hold">
                                          <p:stCondLst>
                                            <p:cond delay="375"/>
                                          </p:stCondLst>
                                        </p:cTn>
                                        <p:tgtEl>
                                          <p:spTgt spid="3">
                                            <p:txEl>
                                              <p:pRg st="7" end="7"/>
                                            </p:txEl>
                                          </p:spTgt>
                                        </p:tgtEl>
                                        <p:attrNameLst>
                                          <p:attrName>r</p:attrName>
                                        </p:attrNameLst>
                                      </p:cBhvr>
                                    </p:animRot>
                                  </p:childTnLst>
                                </p:cTn>
                              </p:par>
                              <p:par>
                                <p:cTn id="71" presetID="34" presetClass="emph" presetSubtype="0" fill="hold" nodeType="withEffect">
                                  <p:stCondLst>
                                    <p:cond delay="0"/>
                                  </p:stCondLst>
                                  <p:iterate type="lt">
                                    <p:tmPct val="10000"/>
                                  </p:iterate>
                                  <p:childTnLst>
                                    <p:animMotion origin="layout" path="M 0.0 0.0 L 0.0 -0.07213" pathEditMode="relative" ptsTypes="">
                                      <p:cBhvr>
                                        <p:cTn id="72" dur="250" accel="50000" decel="50000" autoRev="1" fill="hold">
                                          <p:stCondLst>
                                            <p:cond delay="0"/>
                                          </p:stCondLst>
                                        </p:cTn>
                                        <p:tgtEl>
                                          <p:spTgt spid="3">
                                            <p:txEl>
                                              <p:pRg st="8" end="8"/>
                                            </p:txEl>
                                          </p:spTgt>
                                        </p:tgtEl>
                                        <p:attrNameLst>
                                          <p:attrName>ppt_x</p:attrName>
                                          <p:attrName>ppt_y</p:attrName>
                                        </p:attrNameLst>
                                      </p:cBhvr>
                                    </p:animMotion>
                                    <p:animRot by="1500000">
                                      <p:cBhvr>
                                        <p:cTn id="73" dur="125" fill="hold">
                                          <p:stCondLst>
                                            <p:cond delay="0"/>
                                          </p:stCondLst>
                                        </p:cTn>
                                        <p:tgtEl>
                                          <p:spTgt spid="3">
                                            <p:txEl>
                                              <p:pRg st="8" end="8"/>
                                            </p:txEl>
                                          </p:spTgt>
                                        </p:tgtEl>
                                        <p:attrNameLst>
                                          <p:attrName>r</p:attrName>
                                        </p:attrNameLst>
                                      </p:cBhvr>
                                    </p:animRot>
                                    <p:animRot by="-1500000">
                                      <p:cBhvr>
                                        <p:cTn id="74" dur="125" fill="hold">
                                          <p:stCondLst>
                                            <p:cond delay="125"/>
                                          </p:stCondLst>
                                        </p:cTn>
                                        <p:tgtEl>
                                          <p:spTgt spid="3">
                                            <p:txEl>
                                              <p:pRg st="8" end="8"/>
                                            </p:txEl>
                                          </p:spTgt>
                                        </p:tgtEl>
                                        <p:attrNameLst>
                                          <p:attrName>r</p:attrName>
                                        </p:attrNameLst>
                                      </p:cBhvr>
                                    </p:animRot>
                                    <p:animRot by="-1500000">
                                      <p:cBhvr>
                                        <p:cTn id="75" dur="125" fill="hold">
                                          <p:stCondLst>
                                            <p:cond delay="250"/>
                                          </p:stCondLst>
                                        </p:cTn>
                                        <p:tgtEl>
                                          <p:spTgt spid="3">
                                            <p:txEl>
                                              <p:pRg st="8" end="8"/>
                                            </p:txEl>
                                          </p:spTgt>
                                        </p:tgtEl>
                                        <p:attrNameLst>
                                          <p:attrName>r</p:attrName>
                                        </p:attrNameLst>
                                      </p:cBhvr>
                                    </p:animRot>
                                    <p:animRot by="1500000">
                                      <p:cBhvr>
                                        <p:cTn id="76" dur="125" fill="hold">
                                          <p:stCondLst>
                                            <p:cond delay="375"/>
                                          </p:stCondLst>
                                        </p:cTn>
                                        <p:tgtEl>
                                          <p:spTgt spid="3">
                                            <p:txEl>
                                              <p:pRg st="8" end="8"/>
                                            </p:txEl>
                                          </p:spTgt>
                                        </p:tgtEl>
                                        <p:attrNameLst>
                                          <p:attrName>r</p:attrName>
                                        </p:attrNameLst>
                                      </p:cBhvr>
                                    </p:animRot>
                                  </p:childTnLst>
                                </p:cTn>
                              </p:par>
                              <p:par>
                                <p:cTn id="77" presetID="34" presetClass="emph" presetSubtype="0" fill="hold" nodeType="with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3">
                                            <p:txEl>
                                              <p:pRg st="9" end="9"/>
                                            </p:txEl>
                                          </p:spTgt>
                                        </p:tgtEl>
                                        <p:attrNameLst>
                                          <p:attrName>ppt_x</p:attrName>
                                          <p:attrName>ppt_y</p:attrName>
                                        </p:attrNameLst>
                                      </p:cBhvr>
                                    </p:animMotion>
                                    <p:animRot by="1500000">
                                      <p:cBhvr>
                                        <p:cTn id="79" dur="125" fill="hold">
                                          <p:stCondLst>
                                            <p:cond delay="0"/>
                                          </p:stCondLst>
                                        </p:cTn>
                                        <p:tgtEl>
                                          <p:spTgt spid="3">
                                            <p:txEl>
                                              <p:pRg st="9" end="9"/>
                                            </p:txEl>
                                          </p:spTgt>
                                        </p:tgtEl>
                                        <p:attrNameLst>
                                          <p:attrName>r</p:attrName>
                                        </p:attrNameLst>
                                      </p:cBhvr>
                                    </p:animRot>
                                    <p:animRot by="-1500000">
                                      <p:cBhvr>
                                        <p:cTn id="80" dur="125" fill="hold">
                                          <p:stCondLst>
                                            <p:cond delay="125"/>
                                          </p:stCondLst>
                                        </p:cTn>
                                        <p:tgtEl>
                                          <p:spTgt spid="3">
                                            <p:txEl>
                                              <p:pRg st="9" end="9"/>
                                            </p:txEl>
                                          </p:spTgt>
                                        </p:tgtEl>
                                        <p:attrNameLst>
                                          <p:attrName>r</p:attrName>
                                        </p:attrNameLst>
                                      </p:cBhvr>
                                    </p:animRot>
                                    <p:animRot by="-1500000">
                                      <p:cBhvr>
                                        <p:cTn id="81" dur="125" fill="hold">
                                          <p:stCondLst>
                                            <p:cond delay="250"/>
                                          </p:stCondLst>
                                        </p:cTn>
                                        <p:tgtEl>
                                          <p:spTgt spid="3">
                                            <p:txEl>
                                              <p:pRg st="9" end="9"/>
                                            </p:txEl>
                                          </p:spTgt>
                                        </p:tgtEl>
                                        <p:attrNameLst>
                                          <p:attrName>r</p:attrName>
                                        </p:attrNameLst>
                                      </p:cBhvr>
                                    </p:animRot>
                                    <p:animRot by="1500000">
                                      <p:cBhvr>
                                        <p:cTn id="82" dur="125" fill="hold">
                                          <p:stCondLst>
                                            <p:cond delay="375"/>
                                          </p:stCondLst>
                                        </p:cTn>
                                        <p:tgtEl>
                                          <p:spTgt spid="3">
                                            <p:txEl>
                                              <p:pRg st="9" end="9"/>
                                            </p:txEl>
                                          </p:spTgt>
                                        </p:tgtEl>
                                        <p:attrNameLst>
                                          <p:attrName>r</p:attrName>
                                        </p:attrNameLst>
                                      </p:cBhvr>
                                    </p:animRot>
                                  </p:childTnLst>
                                </p:cTn>
                              </p:par>
                              <p:par>
                                <p:cTn id="83" presetID="34" presetClass="emph" presetSubtype="0" fill="hold" nodeType="withEffect">
                                  <p:stCondLst>
                                    <p:cond delay="0"/>
                                  </p:stCondLst>
                                  <p:iterate type="lt">
                                    <p:tmPct val="10000"/>
                                  </p:iterate>
                                  <p:childTnLst>
                                    <p:animMotion origin="layout" path="M 0.0 0.0 L 0.0 -0.07213" pathEditMode="relative" ptsTypes="">
                                      <p:cBhvr>
                                        <p:cTn id="84" dur="250" accel="50000" decel="50000" autoRev="1" fill="hold">
                                          <p:stCondLst>
                                            <p:cond delay="0"/>
                                          </p:stCondLst>
                                        </p:cTn>
                                        <p:tgtEl>
                                          <p:spTgt spid="3">
                                            <p:txEl>
                                              <p:pRg st="10" end="10"/>
                                            </p:txEl>
                                          </p:spTgt>
                                        </p:tgtEl>
                                        <p:attrNameLst>
                                          <p:attrName>ppt_x</p:attrName>
                                          <p:attrName>ppt_y</p:attrName>
                                        </p:attrNameLst>
                                      </p:cBhvr>
                                    </p:animMotion>
                                    <p:animRot by="1500000">
                                      <p:cBhvr>
                                        <p:cTn id="85" dur="125" fill="hold">
                                          <p:stCondLst>
                                            <p:cond delay="0"/>
                                          </p:stCondLst>
                                        </p:cTn>
                                        <p:tgtEl>
                                          <p:spTgt spid="3">
                                            <p:txEl>
                                              <p:pRg st="10" end="10"/>
                                            </p:txEl>
                                          </p:spTgt>
                                        </p:tgtEl>
                                        <p:attrNameLst>
                                          <p:attrName>r</p:attrName>
                                        </p:attrNameLst>
                                      </p:cBhvr>
                                    </p:animRot>
                                    <p:animRot by="-1500000">
                                      <p:cBhvr>
                                        <p:cTn id="86" dur="125" fill="hold">
                                          <p:stCondLst>
                                            <p:cond delay="125"/>
                                          </p:stCondLst>
                                        </p:cTn>
                                        <p:tgtEl>
                                          <p:spTgt spid="3">
                                            <p:txEl>
                                              <p:pRg st="10" end="10"/>
                                            </p:txEl>
                                          </p:spTgt>
                                        </p:tgtEl>
                                        <p:attrNameLst>
                                          <p:attrName>r</p:attrName>
                                        </p:attrNameLst>
                                      </p:cBhvr>
                                    </p:animRot>
                                    <p:animRot by="-1500000">
                                      <p:cBhvr>
                                        <p:cTn id="87" dur="125" fill="hold">
                                          <p:stCondLst>
                                            <p:cond delay="250"/>
                                          </p:stCondLst>
                                        </p:cTn>
                                        <p:tgtEl>
                                          <p:spTgt spid="3">
                                            <p:txEl>
                                              <p:pRg st="10" end="10"/>
                                            </p:txEl>
                                          </p:spTgt>
                                        </p:tgtEl>
                                        <p:attrNameLst>
                                          <p:attrName>r</p:attrName>
                                        </p:attrNameLst>
                                      </p:cBhvr>
                                    </p:animRot>
                                    <p:animRot by="1500000">
                                      <p:cBhvr>
                                        <p:cTn id="88" dur="125" fill="hold">
                                          <p:stCondLst>
                                            <p:cond delay="375"/>
                                          </p:stCondLst>
                                        </p:cTn>
                                        <p:tgtEl>
                                          <p:spTgt spid="3">
                                            <p:txEl>
                                              <p:pRg st="10" end="10"/>
                                            </p:txEl>
                                          </p:spTgt>
                                        </p:tgtEl>
                                        <p:attrNameLst>
                                          <p:attrName>r</p:attrName>
                                        </p:attrNameLst>
                                      </p:cBhvr>
                                    </p:animRot>
                                  </p:childTnLst>
                                </p:cTn>
                              </p:par>
                              <p:par>
                                <p:cTn id="89" presetID="34" presetClass="emph" presetSubtype="0" fill="hold" nodeType="withEffect">
                                  <p:stCondLst>
                                    <p:cond delay="0"/>
                                  </p:stCondLst>
                                  <p:iterate type="lt">
                                    <p:tmPct val="10000"/>
                                  </p:iterate>
                                  <p:childTnLst>
                                    <p:animMotion origin="layout" path="M 0.0 0.0 L 0.0 -0.07213" pathEditMode="relative" ptsTypes="">
                                      <p:cBhvr>
                                        <p:cTn id="90" dur="250" accel="50000" decel="50000" autoRev="1" fill="hold">
                                          <p:stCondLst>
                                            <p:cond delay="0"/>
                                          </p:stCondLst>
                                        </p:cTn>
                                        <p:tgtEl>
                                          <p:spTgt spid="3">
                                            <p:txEl>
                                              <p:pRg st="11" end="11"/>
                                            </p:txEl>
                                          </p:spTgt>
                                        </p:tgtEl>
                                        <p:attrNameLst>
                                          <p:attrName>ppt_x</p:attrName>
                                          <p:attrName>ppt_y</p:attrName>
                                        </p:attrNameLst>
                                      </p:cBhvr>
                                    </p:animMotion>
                                    <p:animRot by="1500000">
                                      <p:cBhvr>
                                        <p:cTn id="91" dur="125" fill="hold">
                                          <p:stCondLst>
                                            <p:cond delay="0"/>
                                          </p:stCondLst>
                                        </p:cTn>
                                        <p:tgtEl>
                                          <p:spTgt spid="3">
                                            <p:txEl>
                                              <p:pRg st="11" end="11"/>
                                            </p:txEl>
                                          </p:spTgt>
                                        </p:tgtEl>
                                        <p:attrNameLst>
                                          <p:attrName>r</p:attrName>
                                        </p:attrNameLst>
                                      </p:cBhvr>
                                    </p:animRot>
                                    <p:animRot by="-1500000">
                                      <p:cBhvr>
                                        <p:cTn id="92" dur="125" fill="hold">
                                          <p:stCondLst>
                                            <p:cond delay="125"/>
                                          </p:stCondLst>
                                        </p:cTn>
                                        <p:tgtEl>
                                          <p:spTgt spid="3">
                                            <p:txEl>
                                              <p:pRg st="11" end="11"/>
                                            </p:txEl>
                                          </p:spTgt>
                                        </p:tgtEl>
                                        <p:attrNameLst>
                                          <p:attrName>r</p:attrName>
                                        </p:attrNameLst>
                                      </p:cBhvr>
                                    </p:animRot>
                                    <p:animRot by="-1500000">
                                      <p:cBhvr>
                                        <p:cTn id="93" dur="125" fill="hold">
                                          <p:stCondLst>
                                            <p:cond delay="250"/>
                                          </p:stCondLst>
                                        </p:cTn>
                                        <p:tgtEl>
                                          <p:spTgt spid="3">
                                            <p:txEl>
                                              <p:pRg st="11" end="11"/>
                                            </p:txEl>
                                          </p:spTgt>
                                        </p:tgtEl>
                                        <p:attrNameLst>
                                          <p:attrName>r</p:attrName>
                                        </p:attrNameLst>
                                      </p:cBhvr>
                                    </p:animRot>
                                    <p:animRot by="1500000">
                                      <p:cBhvr>
                                        <p:cTn id="94" dur="125" fill="hold">
                                          <p:stCondLst>
                                            <p:cond delay="375"/>
                                          </p:stCondLst>
                                        </p:cTn>
                                        <p:tgtEl>
                                          <p:spTgt spid="3">
                                            <p:txEl>
                                              <p:pRg st="11" end="11"/>
                                            </p:txEl>
                                          </p:spTgt>
                                        </p:tgtEl>
                                        <p:attrNameLst>
                                          <p:attrName>r</p:attrName>
                                        </p:attrNameLst>
                                      </p:cBhvr>
                                    </p:animRot>
                                  </p:childTnLst>
                                </p:cTn>
                              </p:par>
                              <p:par>
                                <p:cTn id="95" presetID="34" presetClass="emph" presetSubtype="0" fill="hold" nodeType="withEffect">
                                  <p:stCondLst>
                                    <p:cond delay="0"/>
                                  </p:stCondLst>
                                  <p:iterate type="lt">
                                    <p:tmPct val="10000"/>
                                  </p:iterate>
                                  <p:childTnLst>
                                    <p:animMotion origin="layout" path="M 0.0 0.0 L 0.0 -0.07213" pathEditMode="relative" ptsTypes="">
                                      <p:cBhvr>
                                        <p:cTn id="96" dur="250" accel="50000" decel="50000" autoRev="1" fill="hold">
                                          <p:stCondLst>
                                            <p:cond delay="0"/>
                                          </p:stCondLst>
                                        </p:cTn>
                                        <p:tgtEl>
                                          <p:spTgt spid="3">
                                            <p:txEl>
                                              <p:pRg st="12" end="12"/>
                                            </p:txEl>
                                          </p:spTgt>
                                        </p:tgtEl>
                                        <p:attrNameLst>
                                          <p:attrName>ppt_x</p:attrName>
                                          <p:attrName>ppt_y</p:attrName>
                                        </p:attrNameLst>
                                      </p:cBhvr>
                                    </p:animMotion>
                                    <p:animRot by="1500000">
                                      <p:cBhvr>
                                        <p:cTn id="97" dur="125" fill="hold">
                                          <p:stCondLst>
                                            <p:cond delay="0"/>
                                          </p:stCondLst>
                                        </p:cTn>
                                        <p:tgtEl>
                                          <p:spTgt spid="3">
                                            <p:txEl>
                                              <p:pRg st="12" end="12"/>
                                            </p:txEl>
                                          </p:spTgt>
                                        </p:tgtEl>
                                        <p:attrNameLst>
                                          <p:attrName>r</p:attrName>
                                        </p:attrNameLst>
                                      </p:cBhvr>
                                    </p:animRot>
                                    <p:animRot by="-1500000">
                                      <p:cBhvr>
                                        <p:cTn id="98" dur="125" fill="hold">
                                          <p:stCondLst>
                                            <p:cond delay="125"/>
                                          </p:stCondLst>
                                        </p:cTn>
                                        <p:tgtEl>
                                          <p:spTgt spid="3">
                                            <p:txEl>
                                              <p:pRg st="12" end="12"/>
                                            </p:txEl>
                                          </p:spTgt>
                                        </p:tgtEl>
                                        <p:attrNameLst>
                                          <p:attrName>r</p:attrName>
                                        </p:attrNameLst>
                                      </p:cBhvr>
                                    </p:animRot>
                                    <p:animRot by="-1500000">
                                      <p:cBhvr>
                                        <p:cTn id="99" dur="125" fill="hold">
                                          <p:stCondLst>
                                            <p:cond delay="250"/>
                                          </p:stCondLst>
                                        </p:cTn>
                                        <p:tgtEl>
                                          <p:spTgt spid="3">
                                            <p:txEl>
                                              <p:pRg st="12" end="12"/>
                                            </p:txEl>
                                          </p:spTgt>
                                        </p:tgtEl>
                                        <p:attrNameLst>
                                          <p:attrName>r</p:attrName>
                                        </p:attrNameLst>
                                      </p:cBhvr>
                                    </p:animRot>
                                    <p:animRot by="1500000">
                                      <p:cBhvr>
                                        <p:cTn id="100" dur="125" fill="hold">
                                          <p:stCondLst>
                                            <p:cond delay="375"/>
                                          </p:stCondLst>
                                        </p:cTn>
                                        <p:tgtEl>
                                          <p:spTgt spid="3">
                                            <p:txEl>
                                              <p:pRg st="12" end="12"/>
                                            </p:txEl>
                                          </p:spTgt>
                                        </p:tgtEl>
                                        <p:attrNameLst>
                                          <p:attrName>r</p:attrName>
                                        </p:attrNameLst>
                                      </p:cBhvr>
                                    </p:animRot>
                                  </p:childTnLst>
                                </p:cTn>
                              </p:par>
                              <p:par>
                                <p:cTn id="101" presetID="34" presetClass="emph" presetSubtype="0" fill="hold" nodeType="withEffect">
                                  <p:stCondLst>
                                    <p:cond delay="0"/>
                                  </p:stCondLst>
                                  <p:iterate type="lt">
                                    <p:tmPct val="10000"/>
                                  </p:iterate>
                                  <p:childTnLst>
                                    <p:animMotion origin="layout" path="M 0.0 0.0 L 0.0 -0.07213" pathEditMode="relative" ptsTypes="">
                                      <p:cBhvr>
                                        <p:cTn id="102" dur="250" accel="50000" decel="50000" autoRev="1" fill="hold">
                                          <p:stCondLst>
                                            <p:cond delay="0"/>
                                          </p:stCondLst>
                                        </p:cTn>
                                        <p:tgtEl>
                                          <p:spTgt spid="3">
                                            <p:txEl>
                                              <p:pRg st="13" end="13"/>
                                            </p:txEl>
                                          </p:spTgt>
                                        </p:tgtEl>
                                        <p:attrNameLst>
                                          <p:attrName>ppt_x</p:attrName>
                                          <p:attrName>ppt_y</p:attrName>
                                        </p:attrNameLst>
                                      </p:cBhvr>
                                    </p:animMotion>
                                    <p:animRot by="1500000">
                                      <p:cBhvr>
                                        <p:cTn id="103" dur="125" fill="hold">
                                          <p:stCondLst>
                                            <p:cond delay="0"/>
                                          </p:stCondLst>
                                        </p:cTn>
                                        <p:tgtEl>
                                          <p:spTgt spid="3">
                                            <p:txEl>
                                              <p:pRg st="13" end="13"/>
                                            </p:txEl>
                                          </p:spTgt>
                                        </p:tgtEl>
                                        <p:attrNameLst>
                                          <p:attrName>r</p:attrName>
                                        </p:attrNameLst>
                                      </p:cBhvr>
                                    </p:animRot>
                                    <p:animRot by="-1500000">
                                      <p:cBhvr>
                                        <p:cTn id="104" dur="125" fill="hold">
                                          <p:stCondLst>
                                            <p:cond delay="125"/>
                                          </p:stCondLst>
                                        </p:cTn>
                                        <p:tgtEl>
                                          <p:spTgt spid="3">
                                            <p:txEl>
                                              <p:pRg st="13" end="13"/>
                                            </p:txEl>
                                          </p:spTgt>
                                        </p:tgtEl>
                                        <p:attrNameLst>
                                          <p:attrName>r</p:attrName>
                                        </p:attrNameLst>
                                      </p:cBhvr>
                                    </p:animRot>
                                    <p:animRot by="-1500000">
                                      <p:cBhvr>
                                        <p:cTn id="105" dur="125" fill="hold">
                                          <p:stCondLst>
                                            <p:cond delay="250"/>
                                          </p:stCondLst>
                                        </p:cTn>
                                        <p:tgtEl>
                                          <p:spTgt spid="3">
                                            <p:txEl>
                                              <p:pRg st="13" end="13"/>
                                            </p:txEl>
                                          </p:spTgt>
                                        </p:tgtEl>
                                        <p:attrNameLst>
                                          <p:attrName>r</p:attrName>
                                        </p:attrNameLst>
                                      </p:cBhvr>
                                    </p:animRot>
                                    <p:animRot by="1500000">
                                      <p:cBhvr>
                                        <p:cTn id="106" dur="125" fill="hold">
                                          <p:stCondLst>
                                            <p:cond delay="375"/>
                                          </p:stCondLst>
                                        </p:cTn>
                                        <p:tgtEl>
                                          <p:spTgt spid="3">
                                            <p:txEl>
                                              <p:pRg st="13" end="13"/>
                                            </p:txEl>
                                          </p:spTgt>
                                        </p:tgtEl>
                                        <p:attrNameLst>
                                          <p:attrName>r</p:attrName>
                                        </p:attrNameLst>
                                      </p:cBhvr>
                                    </p:animRot>
                                  </p:childTnLst>
                                </p:cTn>
                              </p:par>
                              <p:par>
                                <p:cTn id="107" presetID="34" presetClass="emph" presetSubtype="0" fill="hold" nodeType="withEffect">
                                  <p:stCondLst>
                                    <p:cond delay="0"/>
                                  </p:stCondLst>
                                  <p:iterate type="lt">
                                    <p:tmPct val="10000"/>
                                  </p:iterate>
                                  <p:childTnLst>
                                    <p:animMotion origin="layout" path="M 0.0 0.0 L 0.0 -0.07213" pathEditMode="relative" ptsTypes="">
                                      <p:cBhvr>
                                        <p:cTn id="108" dur="250" accel="50000" decel="50000" autoRev="1" fill="hold">
                                          <p:stCondLst>
                                            <p:cond delay="0"/>
                                          </p:stCondLst>
                                        </p:cTn>
                                        <p:tgtEl>
                                          <p:spTgt spid="3">
                                            <p:txEl>
                                              <p:pRg st="14" end="14"/>
                                            </p:txEl>
                                          </p:spTgt>
                                        </p:tgtEl>
                                        <p:attrNameLst>
                                          <p:attrName>ppt_x</p:attrName>
                                          <p:attrName>ppt_y</p:attrName>
                                        </p:attrNameLst>
                                      </p:cBhvr>
                                    </p:animMotion>
                                    <p:animRot by="1500000">
                                      <p:cBhvr>
                                        <p:cTn id="109" dur="125" fill="hold">
                                          <p:stCondLst>
                                            <p:cond delay="0"/>
                                          </p:stCondLst>
                                        </p:cTn>
                                        <p:tgtEl>
                                          <p:spTgt spid="3">
                                            <p:txEl>
                                              <p:pRg st="14" end="14"/>
                                            </p:txEl>
                                          </p:spTgt>
                                        </p:tgtEl>
                                        <p:attrNameLst>
                                          <p:attrName>r</p:attrName>
                                        </p:attrNameLst>
                                      </p:cBhvr>
                                    </p:animRot>
                                    <p:animRot by="-1500000">
                                      <p:cBhvr>
                                        <p:cTn id="110" dur="125" fill="hold">
                                          <p:stCondLst>
                                            <p:cond delay="125"/>
                                          </p:stCondLst>
                                        </p:cTn>
                                        <p:tgtEl>
                                          <p:spTgt spid="3">
                                            <p:txEl>
                                              <p:pRg st="14" end="14"/>
                                            </p:txEl>
                                          </p:spTgt>
                                        </p:tgtEl>
                                        <p:attrNameLst>
                                          <p:attrName>r</p:attrName>
                                        </p:attrNameLst>
                                      </p:cBhvr>
                                    </p:animRot>
                                    <p:animRot by="-1500000">
                                      <p:cBhvr>
                                        <p:cTn id="111" dur="125" fill="hold">
                                          <p:stCondLst>
                                            <p:cond delay="250"/>
                                          </p:stCondLst>
                                        </p:cTn>
                                        <p:tgtEl>
                                          <p:spTgt spid="3">
                                            <p:txEl>
                                              <p:pRg st="14" end="14"/>
                                            </p:txEl>
                                          </p:spTgt>
                                        </p:tgtEl>
                                        <p:attrNameLst>
                                          <p:attrName>r</p:attrName>
                                        </p:attrNameLst>
                                      </p:cBhvr>
                                    </p:animRot>
                                    <p:animRot by="1500000">
                                      <p:cBhvr>
                                        <p:cTn id="112" dur="125" fill="hold">
                                          <p:stCondLst>
                                            <p:cond delay="375"/>
                                          </p:stCondLst>
                                        </p:cTn>
                                        <p:tgtEl>
                                          <p:spTgt spid="3">
                                            <p:txEl>
                                              <p:pRg st="14" end="14"/>
                                            </p:txEl>
                                          </p:spTgt>
                                        </p:tgtEl>
                                        <p:attrNameLst>
                                          <p:attrName>r</p:attrName>
                                        </p:attrNameLst>
                                      </p:cBhvr>
                                    </p:animRot>
                                  </p:childTnLst>
                                </p:cTn>
                              </p:par>
                              <p:par>
                                <p:cTn id="113" presetID="34" presetClass="emph" presetSubtype="0" fill="hold" nodeType="withEffect">
                                  <p:stCondLst>
                                    <p:cond delay="0"/>
                                  </p:stCondLst>
                                  <p:iterate type="lt">
                                    <p:tmPct val="10000"/>
                                  </p:iterate>
                                  <p:childTnLst>
                                    <p:animMotion origin="layout" path="M 0.0 0.0 L 0.0 -0.07213" pathEditMode="relative" ptsTypes="">
                                      <p:cBhvr>
                                        <p:cTn id="114" dur="250" accel="50000" decel="50000" autoRev="1" fill="hold">
                                          <p:stCondLst>
                                            <p:cond delay="0"/>
                                          </p:stCondLst>
                                        </p:cTn>
                                        <p:tgtEl>
                                          <p:spTgt spid="3">
                                            <p:txEl>
                                              <p:pRg st="15" end="15"/>
                                            </p:txEl>
                                          </p:spTgt>
                                        </p:tgtEl>
                                        <p:attrNameLst>
                                          <p:attrName>ppt_x</p:attrName>
                                          <p:attrName>ppt_y</p:attrName>
                                        </p:attrNameLst>
                                      </p:cBhvr>
                                    </p:animMotion>
                                    <p:animRot by="1500000">
                                      <p:cBhvr>
                                        <p:cTn id="115" dur="125" fill="hold">
                                          <p:stCondLst>
                                            <p:cond delay="0"/>
                                          </p:stCondLst>
                                        </p:cTn>
                                        <p:tgtEl>
                                          <p:spTgt spid="3">
                                            <p:txEl>
                                              <p:pRg st="15" end="15"/>
                                            </p:txEl>
                                          </p:spTgt>
                                        </p:tgtEl>
                                        <p:attrNameLst>
                                          <p:attrName>r</p:attrName>
                                        </p:attrNameLst>
                                      </p:cBhvr>
                                    </p:animRot>
                                    <p:animRot by="-1500000">
                                      <p:cBhvr>
                                        <p:cTn id="116" dur="125" fill="hold">
                                          <p:stCondLst>
                                            <p:cond delay="125"/>
                                          </p:stCondLst>
                                        </p:cTn>
                                        <p:tgtEl>
                                          <p:spTgt spid="3">
                                            <p:txEl>
                                              <p:pRg st="15" end="15"/>
                                            </p:txEl>
                                          </p:spTgt>
                                        </p:tgtEl>
                                        <p:attrNameLst>
                                          <p:attrName>r</p:attrName>
                                        </p:attrNameLst>
                                      </p:cBhvr>
                                    </p:animRot>
                                    <p:animRot by="-1500000">
                                      <p:cBhvr>
                                        <p:cTn id="117" dur="125" fill="hold">
                                          <p:stCondLst>
                                            <p:cond delay="250"/>
                                          </p:stCondLst>
                                        </p:cTn>
                                        <p:tgtEl>
                                          <p:spTgt spid="3">
                                            <p:txEl>
                                              <p:pRg st="15" end="15"/>
                                            </p:txEl>
                                          </p:spTgt>
                                        </p:tgtEl>
                                        <p:attrNameLst>
                                          <p:attrName>r</p:attrName>
                                        </p:attrNameLst>
                                      </p:cBhvr>
                                    </p:animRot>
                                    <p:animRot by="1500000">
                                      <p:cBhvr>
                                        <p:cTn id="118" dur="125" fill="hold">
                                          <p:stCondLst>
                                            <p:cond delay="375"/>
                                          </p:stCondLst>
                                        </p:cTn>
                                        <p:tgtEl>
                                          <p:spTgt spid="3">
                                            <p:txEl>
                                              <p:pRg st="15" end="15"/>
                                            </p:txEl>
                                          </p:spTgt>
                                        </p:tgtEl>
                                        <p:attrNameLst>
                                          <p:attrName>r</p:attrName>
                                        </p:attrNameLst>
                                      </p:cBhvr>
                                    </p:animRot>
                                  </p:childTnLst>
                                </p:cTn>
                              </p:par>
                              <p:par>
                                <p:cTn id="119" presetID="34" presetClass="emph" presetSubtype="0" fill="hold" nodeType="withEffect">
                                  <p:stCondLst>
                                    <p:cond delay="0"/>
                                  </p:stCondLst>
                                  <p:iterate type="lt">
                                    <p:tmPct val="10000"/>
                                  </p:iterate>
                                  <p:childTnLst>
                                    <p:animMotion origin="layout" path="M 0.0 0.0 L 0.0 -0.07213" pathEditMode="relative" ptsTypes="">
                                      <p:cBhvr>
                                        <p:cTn id="120" dur="250" accel="50000" decel="50000" autoRev="1" fill="hold">
                                          <p:stCondLst>
                                            <p:cond delay="0"/>
                                          </p:stCondLst>
                                        </p:cTn>
                                        <p:tgtEl>
                                          <p:spTgt spid="3">
                                            <p:txEl>
                                              <p:pRg st="16" end="16"/>
                                            </p:txEl>
                                          </p:spTgt>
                                        </p:tgtEl>
                                        <p:attrNameLst>
                                          <p:attrName>ppt_x</p:attrName>
                                          <p:attrName>ppt_y</p:attrName>
                                        </p:attrNameLst>
                                      </p:cBhvr>
                                    </p:animMotion>
                                    <p:animRot by="1500000">
                                      <p:cBhvr>
                                        <p:cTn id="121" dur="125" fill="hold">
                                          <p:stCondLst>
                                            <p:cond delay="0"/>
                                          </p:stCondLst>
                                        </p:cTn>
                                        <p:tgtEl>
                                          <p:spTgt spid="3">
                                            <p:txEl>
                                              <p:pRg st="16" end="16"/>
                                            </p:txEl>
                                          </p:spTgt>
                                        </p:tgtEl>
                                        <p:attrNameLst>
                                          <p:attrName>r</p:attrName>
                                        </p:attrNameLst>
                                      </p:cBhvr>
                                    </p:animRot>
                                    <p:animRot by="-1500000">
                                      <p:cBhvr>
                                        <p:cTn id="122" dur="125" fill="hold">
                                          <p:stCondLst>
                                            <p:cond delay="125"/>
                                          </p:stCondLst>
                                        </p:cTn>
                                        <p:tgtEl>
                                          <p:spTgt spid="3">
                                            <p:txEl>
                                              <p:pRg st="16" end="16"/>
                                            </p:txEl>
                                          </p:spTgt>
                                        </p:tgtEl>
                                        <p:attrNameLst>
                                          <p:attrName>r</p:attrName>
                                        </p:attrNameLst>
                                      </p:cBhvr>
                                    </p:animRot>
                                    <p:animRot by="-1500000">
                                      <p:cBhvr>
                                        <p:cTn id="123" dur="125" fill="hold">
                                          <p:stCondLst>
                                            <p:cond delay="250"/>
                                          </p:stCondLst>
                                        </p:cTn>
                                        <p:tgtEl>
                                          <p:spTgt spid="3">
                                            <p:txEl>
                                              <p:pRg st="16" end="16"/>
                                            </p:txEl>
                                          </p:spTgt>
                                        </p:tgtEl>
                                        <p:attrNameLst>
                                          <p:attrName>r</p:attrName>
                                        </p:attrNameLst>
                                      </p:cBhvr>
                                    </p:animRot>
                                    <p:animRot by="1500000">
                                      <p:cBhvr>
                                        <p:cTn id="124" dur="125" fill="hold">
                                          <p:stCondLst>
                                            <p:cond delay="375"/>
                                          </p:stCondLst>
                                        </p:cTn>
                                        <p:tgtEl>
                                          <p:spTgt spid="3">
                                            <p:txEl>
                                              <p:pRg st="16" end="16"/>
                                            </p:txEl>
                                          </p:spTgt>
                                        </p:tgtEl>
                                        <p:attrNameLst>
                                          <p:attrName>r</p:attrName>
                                        </p:attrNameLst>
                                      </p:cBhvr>
                                    </p:animRot>
                                  </p:childTnLst>
                                </p:cTn>
                              </p:par>
                              <p:par>
                                <p:cTn id="125" presetID="34" presetClass="emph" presetSubtype="0" fill="hold" nodeType="withEffect">
                                  <p:stCondLst>
                                    <p:cond delay="0"/>
                                  </p:stCondLst>
                                  <p:iterate type="lt">
                                    <p:tmPct val="10000"/>
                                  </p:iterate>
                                  <p:childTnLst>
                                    <p:animMotion origin="layout" path="M 0.0 0.0 L 0.0 -0.07213" pathEditMode="relative" ptsTypes="">
                                      <p:cBhvr>
                                        <p:cTn id="126" dur="250" accel="50000" decel="50000" autoRev="1" fill="hold">
                                          <p:stCondLst>
                                            <p:cond delay="0"/>
                                          </p:stCondLst>
                                        </p:cTn>
                                        <p:tgtEl>
                                          <p:spTgt spid="3">
                                            <p:txEl>
                                              <p:pRg st="17" end="17"/>
                                            </p:txEl>
                                          </p:spTgt>
                                        </p:tgtEl>
                                        <p:attrNameLst>
                                          <p:attrName>ppt_x</p:attrName>
                                          <p:attrName>ppt_y</p:attrName>
                                        </p:attrNameLst>
                                      </p:cBhvr>
                                    </p:animMotion>
                                    <p:animRot by="1500000">
                                      <p:cBhvr>
                                        <p:cTn id="127" dur="125" fill="hold">
                                          <p:stCondLst>
                                            <p:cond delay="0"/>
                                          </p:stCondLst>
                                        </p:cTn>
                                        <p:tgtEl>
                                          <p:spTgt spid="3">
                                            <p:txEl>
                                              <p:pRg st="17" end="17"/>
                                            </p:txEl>
                                          </p:spTgt>
                                        </p:tgtEl>
                                        <p:attrNameLst>
                                          <p:attrName>r</p:attrName>
                                        </p:attrNameLst>
                                      </p:cBhvr>
                                    </p:animRot>
                                    <p:animRot by="-1500000">
                                      <p:cBhvr>
                                        <p:cTn id="128" dur="125" fill="hold">
                                          <p:stCondLst>
                                            <p:cond delay="125"/>
                                          </p:stCondLst>
                                        </p:cTn>
                                        <p:tgtEl>
                                          <p:spTgt spid="3">
                                            <p:txEl>
                                              <p:pRg st="17" end="17"/>
                                            </p:txEl>
                                          </p:spTgt>
                                        </p:tgtEl>
                                        <p:attrNameLst>
                                          <p:attrName>r</p:attrName>
                                        </p:attrNameLst>
                                      </p:cBhvr>
                                    </p:animRot>
                                    <p:animRot by="-1500000">
                                      <p:cBhvr>
                                        <p:cTn id="129" dur="125" fill="hold">
                                          <p:stCondLst>
                                            <p:cond delay="250"/>
                                          </p:stCondLst>
                                        </p:cTn>
                                        <p:tgtEl>
                                          <p:spTgt spid="3">
                                            <p:txEl>
                                              <p:pRg st="17" end="17"/>
                                            </p:txEl>
                                          </p:spTgt>
                                        </p:tgtEl>
                                        <p:attrNameLst>
                                          <p:attrName>r</p:attrName>
                                        </p:attrNameLst>
                                      </p:cBhvr>
                                    </p:animRot>
                                    <p:animRot by="1500000">
                                      <p:cBhvr>
                                        <p:cTn id="130" dur="125" fill="hold">
                                          <p:stCondLst>
                                            <p:cond delay="375"/>
                                          </p:stCondLst>
                                        </p:cTn>
                                        <p:tgtEl>
                                          <p:spTgt spid="3">
                                            <p:txEl>
                                              <p:pRg st="17" end="1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3848-86C6-6A92-D9CC-A63BB6B52220}"/>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E9F7220-2A16-1C59-3A85-399A2D74900B}"/>
              </a:ext>
            </a:extLst>
          </p:cNvPr>
          <p:cNvPicPr>
            <a:picLocks noGrp="1" noChangeAspect="1"/>
          </p:cNvPicPr>
          <p:nvPr>
            <p:ph idx="1"/>
          </p:nvPr>
        </p:nvPicPr>
        <p:blipFill>
          <a:blip r:embed="rId2"/>
          <a:stretch>
            <a:fillRect/>
          </a:stretch>
        </p:blipFill>
        <p:spPr>
          <a:xfrm>
            <a:off x="0" y="-102394"/>
            <a:ext cx="10341769" cy="7672387"/>
          </a:xfrm>
          <a:prstGeom prst="rect">
            <a:avLst/>
          </a:prstGeom>
        </p:spPr>
      </p:pic>
    </p:spTree>
    <p:extLst>
      <p:ext uri="{BB962C8B-B14F-4D97-AF65-F5344CB8AC3E}">
        <p14:creationId xmlns:p14="http://schemas.microsoft.com/office/powerpoint/2010/main" val="36740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B92FFB-57B4-F188-2F74-653AADA0A91E}"/>
              </a:ext>
            </a:extLst>
          </p:cNvPr>
          <p:cNvSpPr>
            <a:spLocks noGrp="1"/>
          </p:cNvSpPr>
          <p:nvPr>
            <p:ph type="subTitle" idx="1"/>
          </p:nvPr>
        </p:nvSpPr>
        <p:spPr>
          <a:xfrm>
            <a:off x="628650" y="1014414"/>
            <a:ext cx="8827293" cy="6385124"/>
          </a:xfrm>
        </p:spPr>
        <p:txBody>
          <a:bodyPr>
            <a:normAutofit fontScale="92500" lnSpcReduction="20000"/>
          </a:bodyPr>
          <a:lstStyle/>
          <a:p>
            <a:pPr marL="400050" indent="-400050" algn="l">
              <a:buFont typeface="+mj-lt"/>
              <a:buAutoNum type="romanUcPeriod"/>
            </a:pPr>
            <a:r>
              <a:rPr lang="en-IN" b="1" dirty="0"/>
              <a:t>Definition  of Contract </a:t>
            </a:r>
          </a:p>
          <a:p>
            <a:pPr marL="400050" indent="-400050" algn="l">
              <a:buFont typeface="+mj-lt"/>
              <a:buAutoNum type="romanUcPeriod"/>
            </a:pPr>
            <a:r>
              <a:rPr lang="en-IN" b="1" dirty="0"/>
              <a:t>What is Consent</a:t>
            </a:r>
          </a:p>
          <a:p>
            <a:pPr marL="400050" indent="-400050" algn="l">
              <a:buFont typeface="+mj-lt"/>
              <a:buAutoNum type="romanUcPeriod"/>
            </a:pPr>
            <a:r>
              <a:rPr lang="en-IN" b="1" dirty="0"/>
              <a:t>What is free consent </a:t>
            </a:r>
          </a:p>
          <a:p>
            <a:pPr marL="400050" indent="-400050" algn="l">
              <a:buFont typeface="+mj-lt"/>
              <a:buAutoNum type="romanUcPeriod"/>
            </a:pPr>
            <a:r>
              <a:rPr lang="en-IN" b="1" dirty="0"/>
              <a:t>Coercion</a:t>
            </a:r>
          </a:p>
          <a:p>
            <a:pPr marL="400050" indent="-400050" algn="l">
              <a:buFont typeface="+mj-lt"/>
              <a:buAutoNum type="romanUcPeriod"/>
            </a:pPr>
            <a:r>
              <a:rPr lang="en-IN" b="1" dirty="0"/>
              <a:t>Undue Influence </a:t>
            </a:r>
          </a:p>
          <a:p>
            <a:pPr marL="400050" indent="-400050" algn="l">
              <a:buFont typeface="+mj-lt"/>
              <a:buAutoNum type="romanUcPeriod"/>
            </a:pPr>
            <a:r>
              <a:rPr lang="en-IN" b="1" dirty="0"/>
              <a:t>Fraud</a:t>
            </a:r>
          </a:p>
          <a:p>
            <a:pPr marL="400050" indent="-400050" algn="l">
              <a:buFont typeface="+mj-lt"/>
              <a:buAutoNum type="romanUcPeriod"/>
            </a:pPr>
            <a:r>
              <a:rPr lang="en-IN" b="1" dirty="0"/>
              <a:t>Misrepresentation</a:t>
            </a:r>
          </a:p>
          <a:p>
            <a:pPr marL="400050" indent="-400050" algn="l">
              <a:buFont typeface="+mj-lt"/>
              <a:buAutoNum type="romanUcPeriod"/>
            </a:pPr>
            <a:r>
              <a:rPr lang="en-IN" b="1" dirty="0"/>
              <a:t>Mistake</a:t>
            </a:r>
          </a:p>
          <a:p>
            <a:pPr marL="400050" indent="-400050" algn="l">
              <a:buFont typeface="+mj-lt"/>
              <a:buAutoNum type="romanUcPeriod"/>
            </a:pPr>
            <a:r>
              <a:rPr lang="en-IN" b="1" dirty="0"/>
              <a:t>Case Study</a:t>
            </a:r>
          </a:p>
          <a:p>
            <a:pPr marL="400050" indent="-400050" algn="l">
              <a:buFont typeface="+mj-lt"/>
              <a:buAutoNum type="romanUcPeriod"/>
            </a:pPr>
            <a:r>
              <a:rPr lang="en-IN" b="1" dirty="0"/>
              <a:t>Effect of Free Consent </a:t>
            </a:r>
          </a:p>
          <a:p>
            <a:pPr marL="400050" indent="-400050" algn="l">
              <a:buFont typeface="+mj-lt"/>
              <a:buAutoNum type="romanUcPeriod"/>
            </a:pPr>
            <a:r>
              <a:rPr lang="en-IN" b="1" dirty="0"/>
              <a:t>Case Study</a:t>
            </a:r>
          </a:p>
          <a:p>
            <a:pPr marL="400050" indent="-400050" algn="l">
              <a:buFont typeface="+mj-lt"/>
              <a:buAutoNum type="romanUcPeriod"/>
            </a:pPr>
            <a:r>
              <a:rPr lang="en-IN" b="1" dirty="0"/>
              <a:t>Void agreement </a:t>
            </a:r>
          </a:p>
          <a:p>
            <a:pPr marL="400050" indent="-400050" algn="l">
              <a:buFont typeface="+mj-lt"/>
              <a:buAutoNum type="romanUcPeriod"/>
            </a:pPr>
            <a:r>
              <a:rPr lang="en-IN" b="1" dirty="0"/>
              <a:t>Example of void agreement </a:t>
            </a:r>
          </a:p>
          <a:p>
            <a:pPr marL="400050" indent="-400050" algn="l">
              <a:buFont typeface="+mj-lt"/>
              <a:buAutoNum type="romanUcPeriod"/>
            </a:pPr>
            <a:r>
              <a:rPr lang="en-IN" b="1" dirty="0"/>
              <a:t>Legal Consequences of void agreement </a:t>
            </a:r>
          </a:p>
          <a:p>
            <a:pPr marL="400050" indent="-400050" algn="l">
              <a:buFont typeface="+mj-lt"/>
              <a:buAutoNum type="romanUcPeriod"/>
            </a:pPr>
            <a:r>
              <a:rPr lang="en-IN" b="1" dirty="0"/>
              <a:t>Free consent is what’s important </a:t>
            </a:r>
          </a:p>
          <a:p>
            <a:pPr marL="400050" indent="-400050" algn="l">
              <a:buFont typeface="+mj-lt"/>
              <a:buAutoNum type="romanUcPeriod"/>
            </a:pPr>
            <a:r>
              <a:rPr lang="en-IN" b="1" dirty="0"/>
              <a:t>Features of free consent </a:t>
            </a:r>
          </a:p>
          <a:p>
            <a:pPr marL="400050" indent="-400050" algn="l">
              <a:buFont typeface="+mj-lt"/>
              <a:buAutoNum type="romanUcPeriod"/>
            </a:pPr>
            <a:r>
              <a:rPr lang="en-IN" b="1" dirty="0"/>
              <a:t>Difference between coercion and undue influence </a:t>
            </a:r>
          </a:p>
          <a:p>
            <a:pPr marL="400050" indent="-400050" algn="l">
              <a:buFont typeface="+mj-lt"/>
              <a:buAutoNum type="romanUcPeriod"/>
            </a:pPr>
            <a:r>
              <a:rPr lang="en-IN" b="1" dirty="0"/>
              <a:t>Conclusion</a:t>
            </a:r>
          </a:p>
          <a:p>
            <a:pPr algn="l"/>
            <a:endParaRPr lang="en-IN" b="1" dirty="0"/>
          </a:p>
          <a:p>
            <a:pPr algn="l"/>
            <a:endParaRPr lang="en-IN" b="1" dirty="0"/>
          </a:p>
        </p:txBody>
      </p:sp>
      <p:sp>
        <p:nvSpPr>
          <p:cNvPr id="5" name="Title 4">
            <a:extLst>
              <a:ext uri="{FF2B5EF4-FFF2-40B4-BE49-F238E27FC236}">
                <a16:creationId xmlns:a16="http://schemas.microsoft.com/office/drawing/2014/main" id="{3A249D1C-DE0B-07B2-7832-F4FAED9579FD}"/>
              </a:ext>
            </a:extLst>
          </p:cNvPr>
          <p:cNvSpPr>
            <a:spLocks noGrp="1"/>
          </p:cNvSpPr>
          <p:nvPr>
            <p:ph type="ctrTitle"/>
          </p:nvPr>
        </p:nvSpPr>
        <p:spPr>
          <a:xfrm>
            <a:off x="-41993" y="68063"/>
            <a:ext cx="8228732" cy="753468"/>
          </a:xfrm>
        </p:spPr>
        <p:txBody>
          <a:bodyPr/>
          <a:lstStyle/>
          <a:p>
            <a:pPr algn="ctr"/>
            <a:r>
              <a:rPr lang="en-IN" dirty="0"/>
              <a:t>Content </a:t>
            </a:r>
            <a:endParaRPr lang="en-US" dirty="0"/>
          </a:p>
        </p:txBody>
      </p:sp>
    </p:spTree>
    <p:extLst>
      <p:ext uri="{BB962C8B-B14F-4D97-AF65-F5344CB8AC3E}">
        <p14:creationId xmlns:p14="http://schemas.microsoft.com/office/powerpoint/2010/main" val="245356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500"/>
                                        <p:tgtEl>
                                          <p:spTgt spid="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500"/>
                                        <p:tgtEl>
                                          <p:spTgt spid="3">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500"/>
                                        <p:tgtEl>
                                          <p:spTgt spid="3">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fade">
                                      <p:cBhvr>
                                        <p:cTn id="81" dur="500"/>
                                        <p:tgtEl>
                                          <p:spTgt spid="3">
                                            <p:txEl>
                                              <p:pRg st="13" end="1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Effect transition="in" filter="fade">
                                      <p:cBhvr>
                                        <p:cTn id="86" dur="500"/>
                                        <p:tgtEl>
                                          <p:spTgt spid="3">
                                            <p:txEl>
                                              <p:pRg st="14" end="1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Effect transition="in" filter="fade">
                                      <p:cBhvr>
                                        <p:cTn id="91" dur="500"/>
                                        <p:tgtEl>
                                          <p:spTgt spid="3">
                                            <p:txEl>
                                              <p:pRg st="15" end="1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
                                            <p:txEl>
                                              <p:pRg st="16" end="16"/>
                                            </p:txEl>
                                          </p:spTgt>
                                        </p:tgtEl>
                                        <p:attrNameLst>
                                          <p:attrName>style.visibility</p:attrName>
                                        </p:attrNameLst>
                                      </p:cBhvr>
                                      <p:to>
                                        <p:strVal val="visible"/>
                                      </p:to>
                                    </p:set>
                                    <p:animEffect transition="in" filter="fade">
                                      <p:cBhvr>
                                        <p:cTn id="96" dur="500"/>
                                        <p:tgtEl>
                                          <p:spTgt spid="3">
                                            <p:txEl>
                                              <p:pRg st="16" end="1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
                                            <p:txEl>
                                              <p:pRg st="17" end="17"/>
                                            </p:txEl>
                                          </p:spTgt>
                                        </p:tgtEl>
                                        <p:attrNameLst>
                                          <p:attrName>style.visibility</p:attrName>
                                        </p:attrNameLst>
                                      </p:cBhvr>
                                      <p:to>
                                        <p:strVal val="visible"/>
                                      </p:to>
                                    </p:set>
                                    <p:animEffect transition="in" filter="fade">
                                      <p:cBhvr>
                                        <p:cTn id="101"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B2FAA8-7ADA-2E00-4F77-921CF25E08ED}"/>
              </a:ext>
            </a:extLst>
          </p:cNvPr>
          <p:cNvSpPr txBox="1"/>
          <p:nvPr/>
        </p:nvSpPr>
        <p:spPr>
          <a:xfrm>
            <a:off x="428625" y="-467350"/>
            <a:ext cx="6400799" cy="8679299"/>
          </a:xfrm>
          <a:prstGeom prst="rect">
            <a:avLst/>
          </a:prstGeom>
          <a:noFill/>
        </p:spPr>
        <p:txBody>
          <a:bodyPr wrap="square">
            <a:spAutoFit/>
          </a:bodyPr>
          <a:lstStyle/>
          <a:p>
            <a:pPr>
              <a:buNone/>
            </a:pPr>
            <a:endParaRPr lang="en-IN" b="1" dirty="0"/>
          </a:p>
          <a:p>
            <a:pPr>
              <a:buNone/>
            </a:pPr>
            <a:br>
              <a:rPr lang="en-IN" b="1" dirty="0"/>
            </a:br>
            <a:endParaRPr lang="en-IN" b="1" dirty="0"/>
          </a:p>
          <a:p>
            <a:pPr>
              <a:buNone/>
            </a:pPr>
            <a:r>
              <a:rPr lang="en-IN" b="1" dirty="0"/>
              <a:t>📘 Definition of Contract (</a:t>
            </a:r>
            <a:endParaRPr lang="hi-IN" b="1" dirty="0"/>
          </a:p>
          <a:p>
            <a:pPr>
              <a:buNone/>
            </a:pPr>
            <a:r>
              <a:rPr lang="en-IN" b="1" dirty="0"/>
              <a:t>A contract is a legally enforceable agreement 📜 made between two or more parties 🤝 that creates rights and obligations recognized by law ⚖️.</a:t>
            </a:r>
          </a:p>
          <a:p>
            <a:pPr>
              <a:buNone/>
            </a:pPr>
            <a:r>
              <a:rPr lang="en-IN" b="1" dirty="0"/>
              <a:t>According to Section 2(h) of the Indian Contract Act, 1872,</a:t>
            </a:r>
          </a:p>
          <a:p>
            <a:pPr>
              <a:buNone/>
            </a:pPr>
            <a:endParaRPr lang="en-IN" b="1" dirty="0"/>
          </a:p>
          <a:p>
            <a:pPr>
              <a:buNone/>
            </a:pPr>
            <a:r>
              <a:rPr lang="en-IN" b="1" dirty="0"/>
              <a:t>Not all agreements are contracts. Only those that can be enforced by law are considered valid contracts. For example, if A promises to sell his car 🚗 to B for ₹3,00,000 and B agrees to buy it, this is a contract. But if A promises to take B for dinner 🍽️, that is just a social agreement, not a contract, because it cannot be legally enforced.</a:t>
            </a:r>
          </a:p>
          <a:p>
            <a:pPr>
              <a:buNone/>
            </a:pPr>
            <a:endParaRPr lang="en-IN" b="1" dirty="0"/>
          </a:p>
          <a:p>
            <a:pPr>
              <a:buNone/>
            </a:pPr>
            <a:r>
              <a:rPr lang="en-IN" b="1" dirty="0"/>
              <a:t>⚙️ Essential Elements of a Valid Contract:</a:t>
            </a:r>
          </a:p>
          <a:p>
            <a:pPr>
              <a:buFont typeface="+mj-lt"/>
              <a:buAutoNum type="arabicPeriod"/>
            </a:pPr>
            <a:r>
              <a:rPr lang="en-IN" b="1" dirty="0"/>
              <a:t>🤝 Offer and Acceptance – There must be a lawful offer and its lawful acceptance.</a:t>
            </a:r>
          </a:p>
          <a:p>
            <a:pPr>
              <a:buFont typeface="+mj-lt"/>
              <a:buAutoNum type="arabicPeriod"/>
            </a:pPr>
            <a:r>
              <a:rPr lang="en-IN" b="1" dirty="0"/>
              <a:t>💡 Intention to Create Legal Relations – Both parties must intend to be legally bound.</a:t>
            </a:r>
          </a:p>
          <a:p>
            <a:pPr>
              <a:buFont typeface="+mj-lt"/>
              <a:buAutoNum type="arabicPeriod"/>
            </a:pPr>
            <a:r>
              <a:rPr lang="en-IN" b="1" dirty="0"/>
              <a:t>💰 Lawful Consideration – Each party must give and receive something of value.</a:t>
            </a:r>
          </a:p>
          <a:p>
            <a:pPr>
              <a:buFont typeface="+mj-lt"/>
              <a:buAutoNum type="arabicPeriod"/>
            </a:pPr>
            <a:r>
              <a:rPr lang="en-IN" b="1" dirty="0"/>
              <a:t>👥 Capacity of Parties – Parties must be competent (of sound mind and legal age).</a:t>
            </a:r>
          </a:p>
          <a:p>
            <a:pPr>
              <a:buFont typeface="+mj-lt"/>
              <a:buAutoNum type="arabicPeriod"/>
            </a:pPr>
            <a:r>
              <a:rPr lang="en-IN" b="1" dirty="0"/>
              <a:t>❤️ Free Consent – Consent must be free and not obtained by force of other party.</a:t>
            </a:r>
          </a:p>
          <a:p>
            <a:pPr>
              <a:buFont typeface="+mj-lt"/>
              <a:buAutoNum type="arabicPeriod"/>
            </a:pPr>
            <a:endParaRPr lang="en-IN" b="1" dirty="0"/>
          </a:p>
          <a:p>
            <a:endParaRPr lang="en-IN" b="1" dirty="0"/>
          </a:p>
        </p:txBody>
      </p:sp>
      <p:pic>
        <p:nvPicPr>
          <p:cNvPr id="2" name="Picture 1">
            <a:extLst>
              <a:ext uri="{FF2B5EF4-FFF2-40B4-BE49-F238E27FC236}">
                <a16:creationId xmlns:a16="http://schemas.microsoft.com/office/drawing/2014/main" id="{924BDC80-C1DC-1191-8CEC-82DE78F043EA}"/>
              </a:ext>
            </a:extLst>
          </p:cNvPr>
          <p:cNvPicPr>
            <a:picLocks noChangeAspect="1"/>
          </p:cNvPicPr>
          <p:nvPr/>
        </p:nvPicPr>
        <p:blipFill>
          <a:blip r:embed="rId2"/>
          <a:stretch>
            <a:fillRect/>
          </a:stretch>
        </p:blipFill>
        <p:spPr>
          <a:xfrm>
            <a:off x="6829424" y="196520"/>
            <a:ext cx="2924175" cy="2174772"/>
          </a:xfrm>
          <a:prstGeom prst="rect">
            <a:avLst/>
          </a:prstGeom>
        </p:spPr>
      </p:pic>
      <p:pic>
        <p:nvPicPr>
          <p:cNvPr id="4" name="Picture 3">
            <a:extLst>
              <a:ext uri="{FF2B5EF4-FFF2-40B4-BE49-F238E27FC236}">
                <a16:creationId xmlns:a16="http://schemas.microsoft.com/office/drawing/2014/main" id="{25449A17-35D9-8084-D779-5CBE3E2C4FA6}"/>
              </a:ext>
            </a:extLst>
          </p:cNvPr>
          <p:cNvPicPr>
            <a:picLocks noChangeAspect="1"/>
          </p:cNvPicPr>
          <p:nvPr/>
        </p:nvPicPr>
        <p:blipFill>
          <a:blip r:embed="rId3"/>
          <a:srcRect/>
          <a:stretch/>
        </p:blipFill>
        <p:spPr>
          <a:xfrm rot="592563">
            <a:off x="-466434" y="26852217"/>
            <a:ext cx="4869800" cy="6251896"/>
          </a:xfrm>
          <a:prstGeom prst="rect">
            <a:avLst/>
          </a:prstGeom>
        </p:spPr>
      </p:pic>
      <p:pic>
        <p:nvPicPr>
          <p:cNvPr id="9" name="Picture 8">
            <a:extLst>
              <a:ext uri="{FF2B5EF4-FFF2-40B4-BE49-F238E27FC236}">
                <a16:creationId xmlns:a16="http://schemas.microsoft.com/office/drawing/2014/main" id="{CC19F273-864F-AC05-F6D8-79CFBD3726DD}"/>
              </a:ext>
            </a:extLst>
          </p:cNvPr>
          <p:cNvPicPr>
            <a:picLocks noChangeAspect="1"/>
          </p:cNvPicPr>
          <p:nvPr/>
        </p:nvPicPr>
        <p:blipFill>
          <a:blip r:embed="rId4"/>
          <a:stretch>
            <a:fillRect/>
          </a:stretch>
        </p:blipFill>
        <p:spPr>
          <a:xfrm>
            <a:off x="7415213" y="2659365"/>
            <a:ext cx="2338386" cy="2305785"/>
          </a:xfrm>
          <a:prstGeom prst="rect">
            <a:avLst/>
          </a:prstGeom>
        </p:spPr>
      </p:pic>
      <p:pic>
        <p:nvPicPr>
          <p:cNvPr id="10" name="Picture 9">
            <a:extLst>
              <a:ext uri="{FF2B5EF4-FFF2-40B4-BE49-F238E27FC236}">
                <a16:creationId xmlns:a16="http://schemas.microsoft.com/office/drawing/2014/main" id="{D26477A1-A9BB-0A4E-EC76-2EECDF4CF214}"/>
              </a:ext>
            </a:extLst>
          </p:cNvPr>
          <p:cNvPicPr>
            <a:picLocks noChangeAspect="1"/>
          </p:cNvPicPr>
          <p:nvPr/>
        </p:nvPicPr>
        <p:blipFill>
          <a:blip r:embed="rId5"/>
          <a:stretch>
            <a:fillRect/>
          </a:stretch>
        </p:blipFill>
        <p:spPr>
          <a:xfrm>
            <a:off x="7286625" y="5253224"/>
            <a:ext cx="2466974" cy="2174772"/>
          </a:xfrm>
          <a:prstGeom prst="rect">
            <a:avLst/>
          </a:prstGeom>
        </p:spPr>
      </p:pic>
    </p:spTree>
    <p:extLst>
      <p:ext uri="{BB962C8B-B14F-4D97-AF65-F5344CB8AC3E}">
        <p14:creationId xmlns:p14="http://schemas.microsoft.com/office/powerpoint/2010/main" val="19830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p:cTn id="4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8" end="8"/>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p:cTn id="47"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9" end="9"/>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p:cTn id="53"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10" end="10"/>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p:cTn id="59"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11" end="11"/>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 calcmode="lin" valueType="num">
                                      <p:cBhvr>
                                        <p:cTn id="65"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66"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68" dur="1000"/>
                                        <p:tgtEl>
                                          <p:spTgt spid="5">
                                            <p:txEl>
                                              <p:pRg st="12" end="12"/>
                                            </p:txEl>
                                          </p:spTgt>
                                        </p:tgtEl>
                                      </p:cBhvr>
                                    </p:animEffect>
                                  </p:childTnLst>
                                </p:cTn>
                              </p:par>
                              <p:par>
                                <p:cTn id="69" presetID="31" presetClass="entr" presetSubtype="0" fill="hold" nodeType="withEffect">
                                  <p:stCondLst>
                                    <p:cond delay="0"/>
                                  </p:stCondLst>
                                  <p:childTnLst>
                                    <p:set>
                                      <p:cBhvr>
                                        <p:cTn id="70" dur="1" fill="hold">
                                          <p:stCondLst>
                                            <p:cond delay="0"/>
                                          </p:stCondLst>
                                        </p:cTn>
                                        <p:tgtEl>
                                          <p:spTgt spid="5">
                                            <p:txEl>
                                              <p:pRg st="13" end="13"/>
                                            </p:txEl>
                                          </p:spTgt>
                                        </p:tgtEl>
                                        <p:attrNameLst>
                                          <p:attrName>style.visibility</p:attrName>
                                        </p:attrNameLst>
                                      </p:cBhvr>
                                      <p:to>
                                        <p:strVal val="visible"/>
                                      </p:to>
                                    </p:set>
                                    <p:anim calcmode="lin" valueType="num">
                                      <p:cBhvr>
                                        <p:cTn id="71" dur="1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72" dur="1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13" end="13"/>
                                            </p:txEl>
                                          </p:spTgt>
                                        </p:tgtEl>
                                        <p:attrNameLst>
                                          <p:attrName>style.rotation</p:attrName>
                                        </p:attrNameLst>
                                      </p:cBhvr>
                                      <p:tavLst>
                                        <p:tav tm="0">
                                          <p:val>
                                            <p:fltVal val="90"/>
                                          </p:val>
                                        </p:tav>
                                        <p:tav tm="100000">
                                          <p:val>
                                            <p:fltVal val="0"/>
                                          </p:val>
                                        </p:tav>
                                      </p:tavLst>
                                    </p:anim>
                                    <p:animEffect transition="in" filter="fade">
                                      <p:cBhvr>
                                        <p:cTn id="74" dur="1000"/>
                                        <p:tgtEl>
                                          <p:spTgt spid="5">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heel(1)">
                                      <p:cBhvr>
                                        <p:cTn id="7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0D37-AAE3-6753-E658-AB18CF30B947}"/>
              </a:ext>
            </a:extLst>
          </p:cNvPr>
          <p:cNvSpPr>
            <a:spLocks noGrp="1"/>
          </p:cNvSpPr>
          <p:nvPr>
            <p:ph type="ctrTitle"/>
          </p:nvPr>
        </p:nvSpPr>
        <p:spPr>
          <a:xfrm>
            <a:off x="605578" y="168540"/>
            <a:ext cx="7064269" cy="825015"/>
          </a:xfrm>
        </p:spPr>
        <p:txBody>
          <a:bodyPr/>
          <a:lstStyle/>
          <a:p>
            <a:r>
              <a:rPr lang="en-US" dirty="0">
                <a:solidFill>
                  <a:schemeClr val="tx1"/>
                </a:solidFill>
              </a:rPr>
              <a:t>What is Consent ?  </a:t>
            </a:r>
            <a:endParaRPr lang="en-US" dirty="0"/>
          </a:p>
        </p:txBody>
      </p:sp>
      <p:sp>
        <p:nvSpPr>
          <p:cNvPr id="3" name="Subtitle 2">
            <a:extLst>
              <a:ext uri="{FF2B5EF4-FFF2-40B4-BE49-F238E27FC236}">
                <a16:creationId xmlns:a16="http://schemas.microsoft.com/office/drawing/2014/main" id="{3A328DED-2DEB-105D-8A6B-BCA27F9CE2F4}"/>
              </a:ext>
            </a:extLst>
          </p:cNvPr>
          <p:cNvSpPr>
            <a:spLocks noGrp="1"/>
          </p:cNvSpPr>
          <p:nvPr>
            <p:ph type="subTitle" idx="1"/>
          </p:nvPr>
        </p:nvSpPr>
        <p:spPr>
          <a:xfrm>
            <a:off x="746231" y="1231637"/>
            <a:ext cx="7064269" cy="5937780"/>
          </a:xfrm>
        </p:spPr>
        <p:txBody>
          <a:bodyPr>
            <a:noAutofit/>
          </a:bodyPr>
          <a:lstStyle/>
          <a:p>
            <a:pPr algn="l"/>
            <a:endParaRPr lang="en-US" sz="2000" b="1" dirty="0">
              <a:solidFill>
                <a:schemeClr val="tx1"/>
              </a:solidFill>
            </a:endParaRPr>
          </a:p>
          <a:p>
            <a:pPr algn="l"/>
            <a:r>
              <a:rPr lang="en-US" sz="2000" b="1" dirty="0">
                <a:solidFill>
                  <a:schemeClr val="tx1"/>
                </a:solidFill>
              </a:rPr>
              <a:t>According to section 13 of the Indian contract act, Consent is when someone gives Clear and voluntary Permission For something to happen.
It means they fully Understand What they’re doing It by choice-Not because They were Pressured, forced, Tricked, or scared into it.
True consent must be freely given, informed, and taken back at any time.
For Example:
If a doctor wants to operate on a patient, then it is necessary to take written consent from the patient.
If the patient agrees to the operation without any pressure, then it is legally considered as consent.</a:t>
            </a:r>
          </a:p>
        </p:txBody>
      </p:sp>
      <p:pic>
        <p:nvPicPr>
          <p:cNvPr id="6" name="Picture 5">
            <a:extLst>
              <a:ext uri="{FF2B5EF4-FFF2-40B4-BE49-F238E27FC236}">
                <a16:creationId xmlns:a16="http://schemas.microsoft.com/office/drawing/2014/main" id="{E15AF53B-E0FC-4A1C-4F53-78A57530D68D}"/>
              </a:ext>
            </a:extLst>
          </p:cNvPr>
          <p:cNvPicPr>
            <a:picLocks noChangeAspect="1"/>
          </p:cNvPicPr>
          <p:nvPr/>
        </p:nvPicPr>
        <p:blipFill>
          <a:blip r:embed="rId2"/>
          <a:stretch>
            <a:fillRect/>
          </a:stretch>
        </p:blipFill>
        <p:spPr>
          <a:xfrm>
            <a:off x="7669848" y="2"/>
            <a:ext cx="1943098" cy="3416168"/>
          </a:xfrm>
          <a:prstGeom prst="rect">
            <a:avLst/>
          </a:prstGeom>
        </p:spPr>
      </p:pic>
      <p:pic>
        <p:nvPicPr>
          <p:cNvPr id="7" name="Picture 6">
            <a:extLst>
              <a:ext uri="{FF2B5EF4-FFF2-40B4-BE49-F238E27FC236}">
                <a16:creationId xmlns:a16="http://schemas.microsoft.com/office/drawing/2014/main" id="{2FE6C855-3E4C-F7F7-D90E-DC1F9C9CB461}"/>
              </a:ext>
            </a:extLst>
          </p:cNvPr>
          <p:cNvPicPr>
            <a:picLocks noChangeAspect="1"/>
          </p:cNvPicPr>
          <p:nvPr/>
        </p:nvPicPr>
        <p:blipFill>
          <a:blip r:embed="rId3"/>
          <a:stretch>
            <a:fillRect/>
          </a:stretch>
        </p:blipFill>
        <p:spPr>
          <a:xfrm>
            <a:off x="7722394" y="3416169"/>
            <a:ext cx="2164557" cy="4051431"/>
          </a:xfrm>
          <a:prstGeom prst="rect">
            <a:avLst/>
          </a:prstGeom>
        </p:spPr>
      </p:pic>
    </p:spTree>
    <p:extLst>
      <p:ext uri="{BB962C8B-B14F-4D97-AF65-F5344CB8AC3E}">
        <p14:creationId xmlns:p14="http://schemas.microsoft.com/office/powerpoint/2010/main" val="16896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
                                            <p:txEl>
                                              <p:pRg st="1" end="1"/>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02E23-3A9F-10BC-37D4-211BB6DE89F2}"/>
              </a:ext>
            </a:extLst>
          </p:cNvPr>
          <p:cNvPicPr>
            <a:picLocks noChangeAspect="1"/>
          </p:cNvPicPr>
          <p:nvPr/>
        </p:nvPicPr>
        <p:blipFill>
          <a:blip r:embed="rId3"/>
          <a:stretch>
            <a:fillRect/>
          </a:stretch>
        </p:blipFill>
        <p:spPr>
          <a:xfrm>
            <a:off x="7448953" y="457200"/>
            <a:ext cx="2304647" cy="1904463"/>
          </a:xfrm>
          <a:prstGeom prst="rect">
            <a:avLst/>
          </a:prstGeom>
          <a:effectLst/>
        </p:spPr>
      </p:pic>
      <p:pic>
        <p:nvPicPr>
          <p:cNvPr id="7" name="Picture 6">
            <a:extLst>
              <a:ext uri="{FF2B5EF4-FFF2-40B4-BE49-F238E27FC236}">
                <a16:creationId xmlns:a16="http://schemas.microsoft.com/office/drawing/2014/main" id="{0DFD148E-4825-1BFE-E648-A8A04E11A42C}"/>
              </a:ext>
            </a:extLst>
          </p:cNvPr>
          <p:cNvPicPr>
            <a:picLocks noChangeAspect="1"/>
          </p:cNvPicPr>
          <p:nvPr/>
        </p:nvPicPr>
        <p:blipFill>
          <a:blip r:embed="rId4"/>
          <a:stretch>
            <a:fillRect/>
          </a:stretch>
        </p:blipFill>
        <p:spPr>
          <a:xfrm>
            <a:off x="7287140" y="2640275"/>
            <a:ext cx="2466459" cy="2308324"/>
          </a:xfrm>
          <a:prstGeom prst="rect">
            <a:avLst/>
          </a:prstGeom>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8250C295-D45F-31FE-45E5-195080B326F0}"/>
              </a:ext>
            </a:extLst>
          </p:cNvPr>
          <p:cNvPicPr>
            <a:picLocks noChangeAspect="1"/>
          </p:cNvPicPr>
          <p:nvPr/>
        </p:nvPicPr>
        <p:blipFill>
          <a:blip r:embed="rId5"/>
          <a:stretch>
            <a:fillRect/>
          </a:stretch>
        </p:blipFill>
        <p:spPr>
          <a:xfrm>
            <a:off x="7096532" y="5379600"/>
            <a:ext cx="2657067" cy="20880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F81FFF43-67E1-01C6-0629-5F8F0A68EE18}"/>
              </a:ext>
            </a:extLst>
          </p:cNvPr>
          <p:cNvSpPr txBox="1"/>
          <p:nvPr/>
        </p:nvSpPr>
        <p:spPr>
          <a:xfrm>
            <a:off x="773103" y="972928"/>
            <a:ext cx="5825222" cy="2308324"/>
          </a:xfrm>
          <a:prstGeom prst="rect">
            <a:avLst/>
          </a:prstGeom>
          <a:noFill/>
        </p:spPr>
        <p:txBody>
          <a:bodyPr wrap="square" rtlCol="0">
            <a:spAutoFit/>
          </a:bodyPr>
          <a:lstStyle/>
          <a:p>
            <a:pPr algn="l"/>
            <a:r>
              <a:rPr lang="en-IN" b="1" dirty="0"/>
              <a:t>1. Free Consent means agreement given without any pressure.
2. It is the willingness of a person to enter a contract.
3. Consent must be honest and voluntary.
4. No one should be forced or threatened.
5. Free consent shows mutual understanding between parties.</a:t>
            </a:r>
            <a:endParaRPr lang="en-US" b="1" dirty="0"/>
          </a:p>
        </p:txBody>
      </p:sp>
      <p:sp>
        <p:nvSpPr>
          <p:cNvPr id="10" name="TextBox 9">
            <a:extLst>
              <a:ext uri="{FF2B5EF4-FFF2-40B4-BE49-F238E27FC236}">
                <a16:creationId xmlns:a16="http://schemas.microsoft.com/office/drawing/2014/main" id="{B79BAB01-DEAE-C610-D28D-7E133DE619BA}"/>
              </a:ext>
            </a:extLst>
          </p:cNvPr>
          <p:cNvSpPr txBox="1"/>
          <p:nvPr/>
        </p:nvSpPr>
        <p:spPr>
          <a:xfrm>
            <a:off x="715737" y="2777987"/>
            <a:ext cx="5882587" cy="2585323"/>
          </a:xfrm>
          <a:prstGeom prst="rect">
            <a:avLst/>
          </a:prstGeom>
          <a:noFill/>
        </p:spPr>
        <p:txBody>
          <a:bodyPr wrap="square" rtlCol="0">
            <a:spAutoFit/>
          </a:bodyPr>
          <a:lstStyle/>
          <a:p>
            <a:pPr algn="l"/>
            <a:r>
              <a:rPr lang="en-IN" b="1" dirty="0"/>
              <a:t>
6. Consent is free if not caused by coercion.
7. Consent is free if not caused by undue influence.
8. Consent is free if not caused by fraud.
9. Consent is free if not caused by misrepresentation.
10. Consent is free if not caused by mistake.
11. Free consent ensures validity of any contract.
12. It protects parties from legal disputes.</a:t>
            </a:r>
            <a:endParaRPr lang="en-US" b="1" dirty="0"/>
          </a:p>
        </p:txBody>
      </p:sp>
      <p:sp>
        <p:nvSpPr>
          <p:cNvPr id="11" name="TextBox 10">
            <a:extLst>
              <a:ext uri="{FF2B5EF4-FFF2-40B4-BE49-F238E27FC236}">
                <a16:creationId xmlns:a16="http://schemas.microsoft.com/office/drawing/2014/main" id="{41CEBB58-1CA4-1D22-792E-23E6E62A8FBD}"/>
              </a:ext>
            </a:extLst>
          </p:cNvPr>
          <p:cNvSpPr txBox="1"/>
          <p:nvPr/>
        </p:nvSpPr>
        <p:spPr>
          <a:xfrm>
            <a:off x="381245" y="2738119"/>
            <a:ext cx="6324600" cy="555715"/>
          </a:xfrm>
          <a:prstGeom prst="rect">
            <a:avLst/>
          </a:prstGeom>
          <a:noFill/>
        </p:spPr>
        <p:txBody>
          <a:bodyPr wrap="square" rtlCol="0">
            <a:spAutoFit/>
          </a:bodyPr>
          <a:lstStyle/>
          <a:p>
            <a:pPr algn="l"/>
            <a:endParaRPr lang="en-US"/>
          </a:p>
        </p:txBody>
      </p:sp>
      <p:sp>
        <p:nvSpPr>
          <p:cNvPr id="12" name="TextBox 11">
            <a:extLst>
              <a:ext uri="{FF2B5EF4-FFF2-40B4-BE49-F238E27FC236}">
                <a16:creationId xmlns:a16="http://schemas.microsoft.com/office/drawing/2014/main" id="{0D6BFC5E-D5B1-CEDB-B86A-DBDC7F4D9127}"/>
              </a:ext>
            </a:extLst>
          </p:cNvPr>
          <p:cNvSpPr txBox="1"/>
          <p:nvPr/>
        </p:nvSpPr>
        <p:spPr>
          <a:xfrm>
            <a:off x="715737" y="5144706"/>
            <a:ext cx="5882587" cy="1477328"/>
          </a:xfrm>
          <a:prstGeom prst="rect">
            <a:avLst/>
          </a:prstGeom>
          <a:noFill/>
        </p:spPr>
        <p:txBody>
          <a:bodyPr wrap="square" rtlCol="0">
            <a:spAutoFit/>
          </a:bodyPr>
          <a:lstStyle/>
          <a:p>
            <a:pPr algn="l"/>
            <a:r>
              <a:rPr lang="en-IN" b="1" dirty="0"/>
              <a:t>13. Example of coercion: Ram forced Shyam to</a:t>
            </a:r>
          </a:p>
          <a:p>
            <a:pPr algn="l"/>
            <a:r>
              <a:rPr lang="en-IN" b="1" dirty="0"/>
              <a:t> sell land.
14. This type of consent is not free.
15. Example of willing consent: Shyam </a:t>
            </a:r>
          </a:p>
          <a:p>
            <a:pPr algn="l"/>
            <a:r>
              <a:rPr lang="en-IN" b="1" dirty="0"/>
              <a:t>sells land by choice ← Free Consent.</a:t>
            </a:r>
            <a:endParaRPr lang="en-US" b="1" dirty="0"/>
          </a:p>
        </p:txBody>
      </p:sp>
      <p:sp>
        <p:nvSpPr>
          <p:cNvPr id="13" name="TextBox 12">
            <a:extLst>
              <a:ext uri="{FF2B5EF4-FFF2-40B4-BE49-F238E27FC236}">
                <a16:creationId xmlns:a16="http://schemas.microsoft.com/office/drawing/2014/main" id="{2DFE19A9-B63E-74B0-83DB-15403363A187}"/>
              </a:ext>
            </a:extLst>
          </p:cNvPr>
          <p:cNvSpPr txBox="1"/>
          <p:nvPr/>
        </p:nvSpPr>
        <p:spPr>
          <a:xfrm>
            <a:off x="381000" y="2739539"/>
            <a:ext cx="6324600" cy="555715"/>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id="{8BA008DA-B4FF-4826-2650-23C5B744131D}"/>
              </a:ext>
            </a:extLst>
          </p:cNvPr>
          <p:cNvSpPr txBox="1"/>
          <p:nvPr/>
        </p:nvSpPr>
        <p:spPr>
          <a:xfrm>
            <a:off x="1705522" y="228600"/>
            <a:ext cx="5581618" cy="400110"/>
          </a:xfrm>
          <a:prstGeom prst="rect">
            <a:avLst/>
          </a:prstGeom>
          <a:noFill/>
        </p:spPr>
        <p:txBody>
          <a:bodyPr wrap="square" rtlCol="0">
            <a:spAutoFit/>
          </a:bodyPr>
          <a:lstStyle/>
          <a:p>
            <a:pPr algn="l"/>
            <a:r>
              <a:rPr lang="en-IN" sz="2000" b="1" dirty="0"/>
              <a:t>What is free consent....? With example </a:t>
            </a:r>
            <a:endParaRPr lang="en-US" sz="2000" b="1" dirty="0"/>
          </a:p>
        </p:txBody>
      </p:sp>
    </p:spTree>
    <p:extLst>
      <p:ext uri="{BB962C8B-B14F-4D97-AF65-F5344CB8AC3E}">
        <p14:creationId xmlns:p14="http://schemas.microsoft.com/office/powerpoint/2010/main" val="4826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6ADE-72FA-DDA4-A5E4-F4DDA7D33EAD}"/>
              </a:ext>
            </a:extLst>
          </p:cNvPr>
          <p:cNvSpPr>
            <a:spLocks noGrp="1"/>
          </p:cNvSpPr>
          <p:nvPr>
            <p:ph type="ctrTitle"/>
          </p:nvPr>
        </p:nvSpPr>
        <p:spPr>
          <a:xfrm>
            <a:off x="1219200" y="0"/>
            <a:ext cx="6383358" cy="952898"/>
          </a:xfrm>
        </p:spPr>
        <p:txBody>
          <a:bodyPr/>
          <a:lstStyle/>
          <a:p>
            <a:pPr algn="ctr"/>
            <a:r>
              <a:rPr lang="en-IN" dirty="0"/>
              <a:t>Coercion</a:t>
            </a:r>
            <a:endParaRPr lang="en-US" dirty="0"/>
          </a:p>
        </p:txBody>
      </p:sp>
      <p:sp>
        <p:nvSpPr>
          <p:cNvPr id="3" name="Subtitle 2">
            <a:extLst>
              <a:ext uri="{FF2B5EF4-FFF2-40B4-BE49-F238E27FC236}">
                <a16:creationId xmlns:a16="http://schemas.microsoft.com/office/drawing/2014/main" id="{56EB3DD2-61A0-77E1-5040-C2A695FF3F6B}"/>
              </a:ext>
            </a:extLst>
          </p:cNvPr>
          <p:cNvSpPr>
            <a:spLocks noGrp="1"/>
          </p:cNvSpPr>
          <p:nvPr>
            <p:ph type="subTitle" idx="1"/>
          </p:nvPr>
        </p:nvSpPr>
        <p:spPr>
          <a:xfrm>
            <a:off x="550840" y="1066800"/>
            <a:ext cx="6383359" cy="6137274"/>
          </a:xfrm>
        </p:spPr>
        <p:txBody>
          <a:bodyPr/>
          <a:lstStyle/>
          <a:p>
            <a:pPr algn="l"/>
            <a:r>
              <a:rPr lang="en-IN" b="1" dirty="0"/>
              <a:t>Definition </a:t>
            </a:r>
          </a:p>
          <a:p>
            <a:pPr algn="l"/>
            <a:r>
              <a:rPr lang="en-IN" b="1" dirty="0"/>
              <a:t>Coercion means committing or threatening to commit any act forbbidden by law, or unlawfully detaining or threatening to detain any property, with the intention of causing a person to enter into an agreement.</a:t>
            </a:r>
          </a:p>
          <a:p>
            <a:pPr algn="l"/>
            <a:endParaRPr lang="en-IN" b="1" dirty="0"/>
          </a:p>
          <a:p>
            <a:pPr algn="l"/>
            <a:r>
              <a:rPr lang="en-IN" b="1" dirty="0"/>
              <a:t>Example:</a:t>
            </a:r>
          </a:p>
          <a:p>
            <a:pPr algn="l"/>
            <a:r>
              <a:rPr lang="en-IN" b="1" dirty="0"/>
              <a:t>1. A threatens to harm B family if B does not sell his house. B signs under coercion </a:t>
            </a:r>
          </a:p>
          <a:p>
            <a:pPr algn="l"/>
            <a:r>
              <a:rPr lang="en-IN" b="1" dirty="0"/>
              <a:t>The contract is voidable.</a:t>
            </a:r>
          </a:p>
          <a:p>
            <a:pPr algn="l"/>
            <a:r>
              <a:rPr lang="en-IN" b="1" dirty="0"/>
              <a:t>2. A points to gun at B and says “sign this contract”.</a:t>
            </a:r>
          </a:p>
          <a:p>
            <a:pPr algn="l"/>
            <a:r>
              <a:rPr lang="en-IN" b="1" dirty="0"/>
              <a:t>B sign it out of fear – this is coercion.</a:t>
            </a:r>
          </a:p>
        </p:txBody>
      </p:sp>
      <p:pic>
        <p:nvPicPr>
          <p:cNvPr id="4" name="Picture 3">
            <a:extLst>
              <a:ext uri="{FF2B5EF4-FFF2-40B4-BE49-F238E27FC236}">
                <a16:creationId xmlns:a16="http://schemas.microsoft.com/office/drawing/2014/main" id="{C2F899CF-F8DD-18A8-02EC-1F60D5205AAF}"/>
              </a:ext>
            </a:extLst>
          </p:cNvPr>
          <p:cNvPicPr>
            <a:picLocks noChangeAspect="1"/>
          </p:cNvPicPr>
          <p:nvPr/>
        </p:nvPicPr>
        <p:blipFill>
          <a:blip r:embed="rId2"/>
          <a:stretch>
            <a:fillRect/>
          </a:stretch>
        </p:blipFill>
        <p:spPr>
          <a:xfrm>
            <a:off x="7298184" y="0"/>
            <a:ext cx="2441330" cy="3931759"/>
          </a:xfrm>
          <a:prstGeom prst="rect">
            <a:avLst/>
          </a:prstGeom>
        </p:spPr>
      </p:pic>
    </p:spTree>
    <p:extLst>
      <p:ext uri="{BB962C8B-B14F-4D97-AF65-F5344CB8AC3E}">
        <p14:creationId xmlns:p14="http://schemas.microsoft.com/office/powerpoint/2010/main" val="21246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F484-DBA5-5402-5782-3401ED8DA5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806D43E-DA6A-2495-CBBC-ED77BB946DB1}"/>
              </a:ext>
            </a:extLst>
          </p:cNvPr>
          <p:cNvPicPr>
            <a:picLocks noGrp="1" noChangeAspect="1"/>
          </p:cNvPicPr>
          <p:nvPr>
            <p:ph idx="1"/>
          </p:nvPr>
        </p:nvPicPr>
        <p:blipFill>
          <a:blip r:embed="rId2"/>
          <a:stretch>
            <a:fillRect/>
          </a:stretch>
        </p:blipFill>
        <p:spPr>
          <a:xfrm>
            <a:off x="309932" y="505618"/>
            <a:ext cx="7341204" cy="6745473"/>
          </a:xfrm>
          <a:prstGeom prst="rect">
            <a:avLst/>
          </a:prstGeom>
        </p:spPr>
      </p:pic>
    </p:spTree>
    <p:extLst>
      <p:ext uri="{BB962C8B-B14F-4D97-AF65-F5344CB8AC3E}">
        <p14:creationId xmlns:p14="http://schemas.microsoft.com/office/powerpoint/2010/main" val="28753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C945-2E21-F86E-0E0E-763536ED455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14360BE-F94D-FB75-FC8F-3AA298A3C4AB}"/>
              </a:ext>
            </a:extLst>
          </p:cNvPr>
          <p:cNvPicPr>
            <a:picLocks noGrp="1" noChangeAspect="1"/>
          </p:cNvPicPr>
          <p:nvPr>
            <p:ph idx="1"/>
          </p:nvPr>
        </p:nvPicPr>
        <p:blipFill>
          <a:blip r:embed="rId2"/>
          <a:stretch>
            <a:fillRect/>
          </a:stretch>
        </p:blipFill>
        <p:spPr>
          <a:xfrm>
            <a:off x="541868" y="663788"/>
            <a:ext cx="6954865" cy="5952904"/>
          </a:xfrm>
          <a:prstGeom prst="rect">
            <a:avLst/>
          </a:prstGeom>
        </p:spPr>
      </p:pic>
    </p:spTree>
    <p:extLst>
      <p:ext uri="{BB962C8B-B14F-4D97-AF65-F5344CB8AC3E}">
        <p14:creationId xmlns:p14="http://schemas.microsoft.com/office/powerpoint/2010/main" val="12040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1385</Words>
  <Application>Microsoft Office PowerPoint</Application>
  <PresentationFormat>Custom</PresentationFormat>
  <Paragraphs>200</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Topic – Free Consent and Void Agreement </vt:lpstr>
      <vt:lpstr>Presented by: Group No 13</vt:lpstr>
      <vt:lpstr>Content </vt:lpstr>
      <vt:lpstr>PowerPoint Presentation</vt:lpstr>
      <vt:lpstr>What is Consent ?  </vt:lpstr>
      <vt:lpstr>PowerPoint Presentation</vt:lpstr>
      <vt:lpstr>Coercion</vt:lpstr>
      <vt:lpstr>PowerPoint Presentation</vt:lpstr>
      <vt:lpstr>PowerPoint Presentation</vt:lpstr>
      <vt:lpstr>                                  FRAUD  </vt:lpstr>
      <vt:lpstr>Misrepresentation</vt:lpstr>
      <vt:lpstr>PowerPoint Presentation</vt:lpstr>
      <vt:lpstr>Mistake</vt:lpstr>
      <vt:lpstr>Two kinds of Mistakes </vt:lpstr>
      <vt:lpstr>Mistake of law</vt:lpstr>
      <vt:lpstr>Ranganyakamma vs Alwar Setti (1889)</vt:lpstr>
      <vt:lpstr>Effect of Absence of Free Consent  </vt:lpstr>
      <vt:lpstr>Mohiri Bibee vs Dharmodas Godse (1903)</vt:lpstr>
      <vt:lpstr>PowerPoint Presentation</vt:lpstr>
      <vt:lpstr>Void Agreement section (G) Indian contract act 1872</vt:lpstr>
      <vt:lpstr>Example for void agreement</vt:lpstr>
      <vt:lpstr>Legal consequences of void agreement</vt:lpstr>
      <vt:lpstr>Free consent is what’s important:  Free consent is what Free consent is important because it ensures  and agreements are fair, just, and entered into by parties who have voluntarily agreed without coercion, fraud, undue influence, or mistake. It protects individual autonomy and voluntariness, making agreements genuinely reflect the parties’ intentions, which is crucial for their validity and enforceability in the eyes of the law </vt:lpstr>
      <vt:lpstr>Characteristics of free consent </vt:lpstr>
      <vt:lpstr>PowerPoint Presentation</vt:lpstr>
      <vt:lpstr>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Consent ?  </dc:title>
  <dc:creator>Firoj Khan</dc:creator>
  <cp:lastModifiedBy>Shrishti Tiwari</cp:lastModifiedBy>
  <cp:revision>37</cp:revision>
  <dcterms:created xsi:type="dcterms:W3CDTF">2025-10-11T13:55:08Z</dcterms:created>
  <dcterms:modified xsi:type="dcterms:W3CDTF">2025-10-18T14:23:13Z</dcterms:modified>
</cp:coreProperties>
</file>